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260" r:id="rId5"/>
    <p:sldId id="264" r:id="rId6"/>
    <p:sldId id="267" r:id="rId7"/>
  </p:sldIdLst>
  <p:sldSz cx="18288000" cy="10287000"/>
  <p:notesSz cx="6858000" cy="9144000"/>
  <p:embeddedFontLst>
    <p:embeddedFont>
      <p:font typeface="Lucida Sans Unicode" panose="020B0602030504020204" pitchFamily="34" charset="0"/>
      <p:regular r:id="rId8"/>
    </p:embeddedFont>
    <p:embeddedFont>
      <p:font typeface="Poppins" panose="00000500000000000000" pitchFamily="2" charset="0"/>
      <p:regular r:id="rId9"/>
    </p:embeddedFont>
    <p:embeddedFont>
      <p:font typeface="Poppins Bold" panose="00000800000000000000" charset="0"/>
      <p:bold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41" autoAdjust="0"/>
  </p:normalViewPr>
  <p:slideViewPr>
    <p:cSldViewPr>
      <p:cViewPr>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2" name="Freeform 12"/>
          <p:cNvSpPr/>
          <p:nvPr/>
        </p:nvSpPr>
        <p:spPr>
          <a:xfrm>
            <a:off x="2819400" y="988388"/>
            <a:ext cx="685800" cy="726112"/>
          </a:xfrm>
          <a:custGeom>
            <a:avLst/>
            <a:gdLst/>
            <a:ahLst/>
            <a:cxnLst/>
            <a:rect l="l" t="t" r="r" b="b"/>
            <a:pathLst>
              <a:path w="483039" h="497512">
                <a:moveTo>
                  <a:pt x="0" y="0"/>
                </a:moveTo>
                <a:lnTo>
                  <a:pt x="483039" y="0"/>
                </a:lnTo>
                <a:lnTo>
                  <a:pt x="483039" y="497512"/>
                </a:lnTo>
                <a:lnTo>
                  <a:pt x="0" y="497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en-IN" dirty="0"/>
              <a:t>  </a:t>
            </a:r>
          </a:p>
        </p:txBody>
      </p:sp>
      <p:sp>
        <p:nvSpPr>
          <p:cNvPr id="16" name="Freeform 16"/>
          <p:cNvSpPr/>
          <p:nvPr/>
        </p:nvSpPr>
        <p:spPr>
          <a:xfrm>
            <a:off x="16896015" y="8871133"/>
            <a:ext cx="406217" cy="406217"/>
          </a:xfrm>
          <a:custGeom>
            <a:avLst/>
            <a:gdLst/>
            <a:ahLst/>
            <a:cxnLst/>
            <a:rect l="l" t="t" r="r" b="b"/>
            <a:pathLst>
              <a:path w="406217" h="406217">
                <a:moveTo>
                  <a:pt x="0" y="0"/>
                </a:moveTo>
                <a:lnTo>
                  <a:pt x="406217" y="0"/>
                </a:lnTo>
                <a:lnTo>
                  <a:pt x="406217" y="406217"/>
                </a:lnTo>
                <a:lnTo>
                  <a:pt x="0" y="406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16176267" y="8871133"/>
            <a:ext cx="406217" cy="406217"/>
          </a:xfrm>
          <a:custGeom>
            <a:avLst/>
            <a:gdLst/>
            <a:ahLst/>
            <a:cxnLst/>
            <a:rect l="l" t="t" r="r" b="b"/>
            <a:pathLst>
              <a:path w="406217" h="406217">
                <a:moveTo>
                  <a:pt x="406217" y="0"/>
                </a:moveTo>
                <a:lnTo>
                  <a:pt x="0" y="0"/>
                </a:lnTo>
                <a:lnTo>
                  <a:pt x="0" y="406217"/>
                </a:lnTo>
                <a:lnTo>
                  <a:pt x="406217" y="406217"/>
                </a:lnTo>
                <a:lnTo>
                  <a:pt x="40621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6034654" y="6520046"/>
            <a:ext cx="2175327" cy="425450"/>
          </a:xfrm>
          <a:prstGeom prst="rect">
            <a:avLst/>
          </a:prstGeom>
        </p:spPr>
        <p:txBody>
          <a:bodyPr lIns="0" tIns="0" rIns="0" bIns="0" rtlCol="0" anchor="t">
            <a:spAutoFit/>
          </a:bodyPr>
          <a:lstStyle/>
          <a:p>
            <a:pPr algn="ctr">
              <a:lnSpc>
                <a:spcPts val="3400"/>
              </a:lnSpc>
            </a:pPr>
            <a:r>
              <a:rPr lang="en-US" sz="2000">
                <a:solidFill>
                  <a:srgbClr val="003C4C"/>
                </a:solidFill>
                <a:latin typeface="Poppins" panose="00000500000000000000"/>
                <a:ea typeface="Poppins" panose="00000500000000000000"/>
                <a:cs typeface="Poppins" panose="00000500000000000000"/>
                <a:sym typeface="Poppins" panose="00000500000000000000"/>
              </a:rPr>
              <a:t>Get Started</a:t>
            </a:r>
          </a:p>
        </p:txBody>
      </p:sp>
      <p:sp>
        <p:nvSpPr>
          <p:cNvPr id="30" name="Text Box 29"/>
          <p:cNvSpPr txBox="1"/>
          <p:nvPr/>
        </p:nvSpPr>
        <p:spPr>
          <a:xfrm>
            <a:off x="10831830" y="2033905"/>
            <a:ext cx="6096000" cy="368300"/>
          </a:xfrm>
          <a:prstGeom prst="rect">
            <a:avLst/>
          </a:prstGeom>
          <a:noFill/>
        </p:spPr>
        <p:txBody>
          <a:bodyPr wrap="square" rtlCol="0">
            <a:spAutoFit/>
          </a:bodyPr>
          <a:lstStyle/>
          <a:p>
            <a:endParaRPr lang="en-US"/>
          </a:p>
        </p:txBody>
      </p:sp>
      <p:sp>
        <p:nvSpPr>
          <p:cNvPr id="32" name="Text Box 31"/>
          <p:cNvSpPr txBox="1"/>
          <p:nvPr/>
        </p:nvSpPr>
        <p:spPr>
          <a:xfrm>
            <a:off x="1059982" y="7118488"/>
            <a:ext cx="14686915" cy="2853690"/>
          </a:xfrm>
          <a:prstGeom prst="rect">
            <a:avLst/>
          </a:prstGeom>
          <a:noFill/>
        </p:spPr>
        <p:txBody>
          <a:bodyPr wrap="square" rtlCol="0">
            <a:noAutofit/>
          </a:bodyPr>
          <a:lstStyle/>
          <a:p>
            <a:pPr>
              <a:lnSpc>
                <a:spcPct val="150000"/>
              </a:lnSpc>
            </a:pPr>
            <a:r>
              <a:rPr lang="en-IN" sz="3800" b="1" spc="235" dirty="0">
                <a:solidFill>
                  <a:schemeClr val="accent5">
                    <a:lumMod val="60000"/>
                    <a:lumOff val="40000"/>
                  </a:schemeClr>
                </a:solidFill>
                <a:latin typeface="Lucida Sans Unicode" panose="020B0602030504020204"/>
                <a:cs typeface="Lucida Sans Unicode" panose="020B0602030504020204"/>
                <a:sym typeface="+mn-ea"/>
              </a:rPr>
              <a:t>Name</a:t>
            </a:r>
            <a:r>
              <a:rPr lang="en-IN" sz="3800" b="1" spc="-225" dirty="0">
                <a:solidFill>
                  <a:schemeClr val="accent5">
                    <a:lumMod val="60000"/>
                    <a:lumOff val="40000"/>
                  </a:schemeClr>
                </a:solidFill>
                <a:latin typeface="Lucida Sans Unicode" panose="020B0602030504020204"/>
                <a:cs typeface="Lucida Sans Unicode" panose="020B0602030504020204"/>
                <a:sym typeface="+mn-ea"/>
              </a:rPr>
              <a:t> </a:t>
            </a:r>
            <a:r>
              <a:rPr lang="en-IN" sz="3800" b="1" dirty="0">
                <a:solidFill>
                  <a:schemeClr val="accent5">
                    <a:lumMod val="60000"/>
                    <a:lumOff val="40000"/>
                  </a:schemeClr>
                </a:solidFill>
                <a:latin typeface="Lucida Sans Unicode" panose="020B0602030504020204"/>
                <a:cs typeface="Lucida Sans Unicode" panose="020B0602030504020204"/>
                <a:sym typeface="+mn-ea"/>
              </a:rPr>
              <a:t>of</a:t>
            </a:r>
            <a:r>
              <a:rPr lang="en-IN" sz="3800" b="1" spc="-220" dirty="0">
                <a:solidFill>
                  <a:schemeClr val="accent5">
                    <a:lumMod val="60000"/>
                    <a:lumOff val="40000"/>
                  </a:schemeClr>
                </a:solidFill>
                <a:latin typeface="Lucida Sans Unicode" panose="020B0602030504020204"/>
                <a:cs typeface="Lucida Sans Unicode" panose="020B0602030504020204"/>
                <a:sym typeface="+mn-ea"/>
              </a:rPr>
              <a:t> </a:t>
            </a:r>
            <a:r>
              <a:rPr lang="en-IN" sz="3800" b="1" spc="95" dirty="0">
                <a:solidFill>
                  <a:schemeClr val="accent5">
                    <a:lumMod val="60000"/>
                    <a:lumOff val="40000"/>
                  </a:schemeClr>
                </a:solidFill>
                <a:latin typeface="Lucida Sans Unicode" panose="020B0602030504020204"/>
                <a:cs typeface="Lucida Sans Unicode" panose="020B0602030504020204"/>
                <a:sym typeface="+mn-ea"/>
              </a:rPr>
              <a:t>the</a:t>
            </a:r>
            <a:r>
              <a:rPr lang="en-IN" sz="3800" b="1" spc="-220" dirty="0">
                <a:solidFill>
                  <a:schemeClr val="accent5">
                    <a:lumMod val="60000"/>
                    <a:lumOff val="40000"/>
                  </a:schemeClr>
                </a:solidFill>
                <a:latin typeface="Lucida Sans Unicode" panose="020B0602030504020204"/>
                <a:cs typeface="Lucida Sans Unicode" panose="020B0602030504020204"/>
                <a:sym typeface="+mn-ea"/>
              </a:rPr>
              <a:t> </a:t>
            </a:r>
            <a:r>
              <a:rPr lang="en-IN" sz="3800" b="1" spc="170" dirty="0">
                <a:solidFill>
                  <a:schemeClr val="accent5">
                    <a:lumMod val="60000"/>
                    <a:lumOff val="40000"/>
                  </a:schemeClr>
                </a:solidFill>
                <a:latin typeface="Lucida Sans Unicode" panose="020B0602030504020204"/>
                <a:cs typeface="Lucida Sans Unicode" panose="020B0602030504020204"/>
                <a:sym typeface="+mn-ea"/>
              </a:rPr>
              <a:t>Team</a:t>
            </a:r>
            <a:r>
              <a:rPr lang="en-IN" sz="3800" b="1" spc="170" dirty="0">
                <a:solidFill>
                  <a:schemeClr val="bg1"/>
                </a:solidFill>
                <a:latin typeface="Lucida Sans Unicode" panose="020B0602030504020204"/>
                <a:cs typeface="Lucida Sans Unicode" panose="020B0602030504020204"/>
                <a:sym typeface="+mn-ea"/>
              </a:rPr>
              <a:t> </a:t>
            </a:r>
            <a:r>
              <a:rPr lang="en-IN" sz="3800" spc="170" dirty="0">
                <a:solidFill>
                  <a:schemeClr val="bg1"/>
                </a:solidFill>
                <a:latin typeface="Lucida Sans Unicode" panose="020B0602030504020204"/>
                <a:cs typeface="Lucida Sans Unicode" panose="020B0602030504020204"/>
                <a:sym typeface="+mn-ea"/>
              </a:rPr>
              <a:t>- </a:t>
            </a:r>
            <a:r>
              <a:rPr lang="en-US" sz="3800" spc="170" dirty="0" err="1">
                <a:solidFill>
                  <a:schemeClr val="bg1"/>
                </a:solidFill>
                <a:latin typeface="Lucida Sans Unicode" panose="020B0602030504020204"/>
                <a:cs typeface="Lucida Sans Unicode" panose="020B0602030504020204"/>
                <a:sym typeface="+mn-ea"/>
              </a:rPr>
              <a:t>Qu</a:t>
            </a:r>
            <a:r>
              <a:rPr lang="en-IN" altLang="en-US" sz="3800" spc="170" dirty="0" err="1">
                <a:solidFill>
                  <a:schemeClr val="bg1"/>
                </a:solidFill>
                <a:latin typeface="Lucida Sans Unicode" panose="020B0602030504020204"/>
                <a:cs typeface="Lucida Sans Unicode" panose="020B0602030504020204"/>
                <a:sym typeface="+mn-ea"/>
              </a:rPr>
              <a:t>ad</a:t>
            </a:r>
            <a:r>
              <a:rPr lang="en-US" sz="3800" spc="170" dirty="0" err="1">
                <a:solidFill>
                  <a:schemeClr val="bg1"/>
                </a:solidFill>
                <a:latin typeface="Lucida Sans Unicode" panose="020B0602030504020204"/>
                <a:cs typeface="Lucida Sans Unicode" panose="020B0602030504020204"/>
                <a:sym typeface="+mn-ea"/>
              </a:rPr>
              <a:t>X</a:t>
            </a:r>
            <a:endParaRPr lang="en-US" sz="3800" spc="170" dirty="0">
              <a:solidFill>
                <a:schemeClr val="bg1"/>
              </a:solidFill>
              <a:latin typeface="Lucida Sans Unicode" panose="020B0602030504020204"/>
              <a:cs typeface="Lucida Sans Unicode" panose="020B0602030504020204"/>
            </a:endParaRPr>
          </a:p>
          <a:p>
            <a:pPr>
              <a:lnSpc>
                <a:spcPct val="150000"/>
              </a:lnSpc>
            </a:pPr>
            <a:r>
              <a:rPr lang="en-US" sz="3800" b="1" spc="190" dirty="0">
                <a:solidFill>
                  <a:schemeClr val="accent5">
                    <a:lumMod val="60000"/>
                    <a:lumOff val="40000"/>
                  </a:schemeClr>
                </a:solidFill>
                <a:latin typeface="Lucida Sans Unicode" panose="020B0602030504020204"/>
                <a:cs typeface="Lucida Sans Unicode" panose="020B0602030504020204"/>
                <a:sym typeface="+mn-ea"/>
              </a:rPr>
              <a:t>Team</a:t>
            </a:r>
            <a:r>
              <a:rPr lang="en-US" sz="3800" b="1" spc="-215" dirty="0">
                <a:solidFill>
                  <a:schemeClr val="accent5">
                    <a:lumMod val="60000"/>
                    <a:lumOff val="40000"/>
                  </a:schemeClr>
                </a:solidFill>
                <a:latin typeface="Lucida Sans Unicode" panose="020B0602030504020204"/>
                <a:cs typeface="Lucida Sans Unicode" panose="020B0602030504020204"/>
                <a:sym typeface="+mn-ea"/>
              </a:rPr>
              <a:t> </a:t>
            </a:r>
            <a:r>
              <a:rPr lang="en-IN" altLang="en-US" sz="3800" b="1" spc="100" dirty="0">
                <a:solidFill>
                  <a:schemeClr val="accent5">
                    <a:lumMod val="60000"/>
                    <a:lumOff val="40000"/>
                  </a:schemeClr>
                </a:solidFill>
                <a:latin typeface="Lucida Sans Unicode" panose="020B0602030504020204"/>
                <a:cs typeface="Lucida Sans Unicode" panose="020B0602030504020204"/>
                <a:sym typeface="+mn-ea"/>
              </a:rPr>
              <a:t>Members </a:t>
            </a:r>
            <a:r>
              <a:rPr lang="en-IN" altLang="en-US" sz="3800" spc="100" dirty="0">
                <a:solidFill>
                  <a:schemeClr val="bg1"/>
                </a:solidFill>
                <a:latin typeface="Lucida Sans Unicode" panose="020B0602030504020204"/>
                <a:cs typeface="Lucida Sans Unicode" panose="020B0602030504020204"/>
                <a:sym typeface="+mn-ea"/>
              </a:rPr>
              <a:t> </a:t>
            </a:r>
            <a:r>
              <a:rPr lang="en-IN" altLang="en-US" sz="3800" spc="-215" dirty="0">
                <a:solidFill>
                  <a:schemeClr val="bg1"/>
                </a:solidFill>
                <a:latin typeface="Lucida Sans Unicode" panose="020B0602030504020204" charset="0"/>
                <a:cs typeface="Lucida Sans Unicode" panose="020B0602030504020204" charset="0"/>
                <a:sym typeface="+mn-ea"/>
              </a:rPr>
              <a:t>-   </a:t>
            </a:r>
            <a:r>
              <a:rPr lang="en-IN" altLang="en-US" sz="3800" spc="170" dirty="0">
                <a:solidFill>
                  <a:schemeClr val="bg1"/>
                </a:solidFill>
                <a:latin typeface="Lucida Sans Unicode" panose="020B0602030504020204"/>
                <a:cs typeface="Lucida Sans Unicode" panose="020B0602030504020204"/>
                <a:sym typeface="+mn-ea"/>
              </a:rPr>
              <a:t>Ayesha </a:t>
            </a:r>
            <a:r>
              <a:rPr lang="en-IN" altLang="en-US" sz="3800" spc="170" dirty="0" err="1">
                <a:solidFill>
                  <a:schemeClr val="bg1"/>
                </a:solidFill>
                <a:latin typeface="Lucida Sans Unicode" panose="020B0602030504020204"/>
                <a:cs typeface="Lucida Sans Unicode" panose="020B0602030504020204"/>
                <a:sym typeface="+mn-ea"/>
              </a:rPr>
              <a:t>Siddiqa</a:t>
            </a:r>
            <a:r>
              <a:rPr lang="en-IN" altLang="en-US" sz="3800" spc="170" dirty="0">
                <a:solidFill>
                  <a:schemeClr val="bg1"/>
                </a:solidFill>
                <a:latin typeface="Lucida Sans Unicode" panose="020B0602030504020204"/>
                <a:cs typeface="Lucida Sans Unicode" panose="020B0602030504020204"/>
                <a:sym typeface="+mn-ea"/>
              </a:rPr>
              <a:t> K     Divya Sree R</a:t>
            </a:r>
          </a:p>
          <a:p>
            <a:pPr>
              <a:lnSpc>
                <a:spcPct val="150000"/>
              </a:lnSpc>
            </a:pPr>
            <a:r>
              <a:rPr lang="en-IN" altLang="en-US" sz="3800" spc="-215" dirty="0">
                <a:solidFill>
                  <a:schemeClr val="bg1"/>
                </a:solidFill>
                <a:latin typeface="Lucida Sans Unicode" panose="020B0602030504020204" charset="0"/>
                <a:cs typeface="Lucida Sans Unicode" panose="020B0602030504020204" charset="0"/>
                <a:sym typeface="+mn-ea"/>
              </a:rPr>
              <a:t>                                        </a:t>
            </a:r>
            <a:r>
              <a:rPr lang="en-US" sz="3800" spc="-305" dirty="0">
                <a:solidFill>
                  <a:schemeClr val="bg1"/>
                </a:solidFill>
                <a:latin typeface="Lucida Sans Unicode" panose="020B0602030504020204"/>
                <a:cs typeface="Lucida Sans Unicode" panose="020B0602030504020204"/>
                <a:sym typeface="+mn-ea"/>
              </a:rPr>
              <a:t>Arul</a:t>
            </a:r>
            <a:r>
              <a:rPr lang="en-IN" altLang="en-US" sz="3800" spc="-305" dirty="0">
                <a:solidFill>
                  <a:schemeClr val="bg1"/>
                </a:solidFill>
                <a:latin typeface="Lucida Sans Unicode" panose="020B0602030504020204"/>
                <a:cs typeface="Lucida Sans Unicode" panose="020B0602030504020204"/>
                <a:sym typeface="+mn-ea"/>
              </a:rPr>
              <a:t>m</a:t>
            </a:r>
            <a:r>
              <a:rPr lang="en-US" sz="3800" spc="-305" dirty="0" err="1">
                <a:solidFill>
                  <a:schemeClr val="bg1"/>
                </a:solidFill>
                <a:latin typeface="Lucida Sans Unicode" panose="020B0602030504020204"/>
                <a:cs typeface="Lucida Sans Unicode" panose="020B0602030504020204"/>
                <a:sym typeface="+mn-ea"/>
              </a:rPr>
              <a:t>oli</a:t>
            </a:r>
            <a:r>
              <a:rPr lang="en-US" sz="3800" spc="-305" dirty="0">
                <a:solidFill>
                  <a:schemeClr val="bg1"/>
                </a:solidFill>
                <a:latin typeface="Lucida Sans Unicode" panose="020B0602030504020204"/>
                <a:cs typeface="Lucida Sans Unicode" panose="020B0602030504020204"/>
                <a:sym typeface="+mn-ea"/>
              </a:rPr>
              <a:t>  R</a:t>
            </a:r>
            <a:r>
              <a:rPr lang="en-IN" altLang="en-US" sz="3800" spc="-305" dirty="0">
                <a:solidFill>
                  <a:schemeClr val="bg1"/>
                </a:solidFill>
                <a:latin typeface="Lucida Sans Unicode" panose="020B0602030504020204"/>
                <a:cs typeface="Lucida Sans Unicode" panose="020B0602030504020204"/>
                <a:sym typeface="+mn-ea"/>
              </a:rPr>
              <a:t>                             </a:t>
            </a:r>
            <a:r>
              <a:rPr lang="en-IN" altLang="en-US" sz="3800" spc="170" dirty="0">
                <a:solidFill>
                  <a:schemeClr val="bg1"/>
                </a:solidFill>
                <a:latin typeface="Lucida Sans Unicode" panose="020B0602030504020204"/>
                <a:cs typeface="Lucida Sans Unicode" panose="020B0602030504020204"/>
                <a:sym typeface="+mn-ea"/>
              </a:rPr>
              <a:t>Ani M </a:t>
            </a:r>
            <a:r>
              <a:rPr lang="en-IN" altLang="en-US" sz="3800" spc="-305" dirty="0">
                <a:solidFill>
                  <a:schemeClr val="bg1"/>
                </a:solidFill>
                <a:latin typeface="Lucida Sans Unicode" panose="020B0602030504020204"/>
                <a:cs typeface="Lucida Sans Unicode" panose="020B0602030504020204"/>
                <a:sym typeface="+mn-ea"/>
              </a:rPr>
              <a:t>   </a:t>
            </a:r>
            <a:r>
              <a:rPr lang="en-IN" altLang="en-US" sz="3800" spc="170" dirty="0">
                <a:solidFill>
                  <a:schemeClr val="bg1"/>
                </a:solidFill>
                <a:latin typeface="Lucida Sans Unicode" panose="020B0602030504020204"/>
                <a:cs typeface="Lucida Sans Unicode" panose="020B0602030504020204"/>
                <a:sym typeface="+mn-ea"/>
              </a:rPr>
              <a:t>                         </a:t>
            </a:r>
          </a:p>
          <a:p>
            <a:r>
              <a:rPr lang="en-IN" altLang="en-US" sz="4500" spc="-215" dirty="0">
                <a:solidFill>
                  <a:schemeClr val="bg1"/>
                </a:solidFill>
                <a:latin typeface="Lucida Sans Unicode" panose="020B0602030504020204" charset="0"/>
                <a:cs typeface="Lucida Sans Unicode" panose="020B0602030504020204" charset="0"/>
                <a:sym typeface="+mn-ea"/>
              </a:rPr>
              <a:t>                                  </a:t>
            </a:r>
          </a:p>
        </p:txBody>
      </p:sp>
      <p:sp>
        <p:nvSpPr>
          <p:cNvPr id="34" name="Text Box 33"/>
          <p:cNvSpPr txBox="1"/>
          <p:nvPr/>
        </p:nvSpPr>
        <p:spPr>
          <a:xfrm>
            <a:off x="13769340" y="859790"/>
            <a:ext cx="7649845" cy="2758440"/>
          </a:xfrm>
          <a:prstGeom prst="rect">
            <a:avLst/>
          </a:prstGeom>
          <a:noFill/>
        </p:spPr>
        <p:txBody>
          <a:bodyPr wrap="square" rtlCol="0">
            <a:noAutofit/>
          </a:bodyPr>
          <a:lstStyle/>
          <a:p>
            <a:endParaRPr lang="en-US"/>
          </a:p>
        </p:txBody>
      </p:sp>
      <p:pic>
        <p:nvPicPr>
          <p:cNvPr id="35" name="Picture 34" descr="stttt"/>
          <p:cNvPicPr>
            <a:picLocks noChangeAspect="1"/>
          </p:cNvPicPr>
          <p:nvPr/>
        </p:nvPicPr>
        <p:blipFill>
          <a:blip r:embed="rId7"/>
          <a:stretch>
            <a:fillRect/>
          </a:stretch>
        </p:blipFill>
        <p:spPr>
          <a:xfrm>
            <a:off x="10820400" y="1028700"/>
            <a:ext cx="7650480" cy="2761615"/>
          </a:xfrm>
          <a:prstGeom prst="rect">
            <a:avLst/>
          </a:prstGeom>
        </p:spPr>
      </p:pic>
      <p:pic>
        <p:nvPicPr>
          <p:cNvPr id="36" name="Picture 35" descr="stttt"/>
          <p:cNvPicPr>
            <a:picLocks noChangeAspect="1"/>
          </p:cNvPicPr>
          <p:nvPr/>
        </p:nvPicPr>
        <p:blipFill>
          <a:blip r:embed="rId7"/>
          <a:stretch>
            <a:fillRect/>
          </a:stretch>
        </p:blipFill>
        <p:spPr>
          <a:xfrm>
            <a:off x="5318760" y="3762375"/>
            <a:ext cx="7650480" cy="2761615"/>
          </a:xfrm>
          <a:prstGeom prst="rect">
            <a:avLst/>
          </a:prstGeom>
        </p:spPr>
      </p:pic>
      <p:pic>
        <p:nvPicPr>
          <p:cNvPr id="37" name="Picture 36"/>
          <p:cNvPicPr/>
          <p:nvPr/>
        </p:nvPicPr>
        <p:blipFill>
          <a:blip r:embed="rId8"/>
          <a:stretch>
            <a:fillRect/>
          </a:stretch>
        </p:blipFill>
        <p:spPr>
          <a:xfrm>
            <a:off x="14891772" y="419100"/>
            <a:ext cx="2207351" cy="1983105"/>
          </a:xfrm>
          <a:prstGeom prst="rect">
            <a:avLst/>
          </a:prstGeom>
        </p:spPr>
      </p:pic>
      <p:sp>
        <p:nvSpPr>
          <p:cNvPr id="31" name="Text Box 30"/>
          <p:cNvSpPr txBox="1"/>
          <p:nvPr/>
        </p:nvSpPr>
        <p:spPr>
          <a:xfrm>
            <a:off x="3231676" y="542740"/>
            <a:ext cx="11214100" cy="1476375"/>
          </a:xfrm>
          <a:prstGeom prst="rect">
            <a:avLst/>
          </a:prstGeom>
          <a:ln w="98425" cap="flat" cmpd="dbl" algn="ctr">
            <a:noFill/>
            <a:prstDash val="solid"/>
            <a:miter lim="800000"/>
          </a:ln>
        </p:spPr>
        <p:style>
          <a:lnRef idx="0">
            <a:schemeClr val="accent1"/>
          </a:lnRef>
          <a:fillRef idx="0">
            <a:srgbClr val="FFFFFF"/>
          </a:fillRef>
          <a:effectRef idx="0">
            <a:srgbClr val="FFFFFF"/>
          </a:effectRef>
          <a:fontRef idx="minor">
            <a:schemeClr val="tx1"/>
          </a:fontRef>
        </p:style>
        <p:txBody>
          <a:bodyPr wrap="square" rtlCol="0">
            <a:spAutoFit/>
          </a:bodyPr>
          <a:lstStyle/>
          <a:p>
            <a:r>
              <a:rPr lang="en-IN" altLang="en-US" sz="9000" b="1" dirty="0">
                <a:solidFill>
                  <a:schemeClr val="accent5">
                    <a:lumMod val="60000"/>
                    <a:lumOff val="40000"/>
                  </a:schemeClr>
                </a:solidFill>
                <a:effectLst/>
              </a:rPr>
              <a:t>   </a:t>
            </a:r>
            <a:r>
              <a:rPr lang="en-IN" altLang="en-US" sz="8000" b="1" dirty="0">
                <a:solidFill>
                  <a:schemeClr val="accent5">
                    <a:lumMod val="60000"/>
                    <a:lumOff val="40000"/>
                  </a:schemeClr>
                </a:solidFill>
                <a:effectLst/>
              </a:rPr>
              <a:t>AGENTIC  HAC</a:t>
            </a:r>
            <a:r>
              <a:rPr lang="en-IN" altLang="en-US" sz="8000" b="1" dirty="0">
                <a:solidFill>
                  <a:schemeClr val="accent5">
                    <a:lumMod val="60000"/>
                    <a:lumOff val="40000"/>
                  </a:schemeClr>
                </a:solidFill>
              </a:rPr>
              <a:t>K</a:t>
            </a:r>
            <a:r>
              <a:rPr lang="en-IN" altLang="en-US" sz="8000" b="1" dirty="0">
                <a:solidFill>
                  <a:schemeClr val="accent5">
                    <a:lumMod val="60000"/>
                    <a:lumOff val="40000"/>
                  </a:schemeClr>
                </a:solidFill>
                <a:effectLst/>
              </a:rPr>
              <a:t>ATHON</a:t>
            </a:r>
          </a:p>
        </p:txBody>
      </p:sp>
      <p:sp>
        <p:nvSpPr>
          <p:cNvPr id="15" name="TextBox 14"/>
          <p:cNvSpPr txBox="1"/>
          <p:nvPr/>
        </p:nvSpPr>
        <p:spPr>
          <a:xfrm>
            <a:off x="1028699" y="2409507"/>
            <a:ext cx="15350675" cy="4708981"/>
          </a:xfrm>
          <a:prstGeom prst="rect">
            <a:avLst/>
          </a:prstGeom>
          <a:noFill/>
          <a:ln>
            <a:solidFill>
              <a:schemeClr val="accent5">
                <a:lumMod val="50000"/>
              </a:schemeClr>
            </a:solidFill>
          </a:ln>
        </p:spPr>
        <p:txBody>
          <a:bodyPr wrap="square" rtlCol="0">
            <a:spAutoFit/>
          </a:bodyPr>
          <a:lstStyle/>
          <a:p>
            <a:pPr>
              <a:lnSpc>
                <a:spcPct val="150000"/>
              </a:lnSpc>
            </a:pPr>
            <a:r>
              <a:rPr lang="en-IN" sz="4000" b="1" spc="105" dirty="0">
                <a:solidFill>
                  <a:schemeClr val="accent5">
                    <a:lumMod val="60000"/>
                    <a:lumOff val="40000"/>
                  </a:schemeClr>
                </a:solidFill>
                <a:latin typeface="Lucida Sans Unicode" panose="020B0602030504020204"/>
                <a:cs typeface="Lucida Sans Unicode" panose="020B0602030504020204"/>
                <a:sym typeface="+mn-ea"/>
              </a:rPr>
              <a:t>Problem</a:t>
            </a:r>
            <a:r>
              <a:rPr lang="en-IN" sz="4000" b="1" spc="-175" dirty="0">
                <a:solidFill>
                  <a:schemeClr val="accent5">
                    <a:lumMod val="60000"/>
                    <a:lumOff val="40000"/>
                  </a:schemeClr>
                </a:solidFill>
                <a:latin typeface="Lucida Sans Unicode" panose="020B0602030504020204"/>
                <a:cs typeface="Lucida Sans Unicode" panose="020B0602030504020204"/>
                <a:sym typeface="+mn-ea"/>
              </a:rPr>
              <a:t> </a:t>
            </a:r>
            <a:r>
              <a:rPr lang="en-IN" sz="4000" b="1" spc="165" dirty="0">
                <a:solidFill>
                  <a:schemeClr val="accent5">
                    <a:lumMod val="60000"/>
                    <a:lumOff val="40000"/>
                  </a:schemeClr>
                </a:solidFill>
                <a:latin typeface="Lucida Sans Unicode" panose="020B0602030504020204"/>
                <a:cs typeface="Lucida Sans Unicode" panose="020B0602030504020204"/>
                <a:sym typeface="+mn-ea"/>
              </a:rPr>
              <a:t>Statement</a:t>
            </a:r>
            <a:r>
              <a:rPr lang="en-IN" sz="4000" spc="165" dirty="0">
                <a:solidFill>
                  <a:schemeClr val="bg1"/>
                </a:solidFill>
                <a:latin typeface="Lucida Sans Unicode" panose="020B0602030504020204"/>
                <a:cs typeface="Lucida Sans Unicode" panose="020B0602030504020204"/>
                <a:sym typeface="+mn-ea"/>
              </a:rPr>
              <a:t> - </a:t>
            </a:r>
            <a:r>
              <a:rPr lang="en-US" altLang="en-US" sz="4000" spc="165" dirty="0">
                <a:solidFill>
                  <a:schemeClr val="bg1"/>
                </a:solidFill>
                <a:latin typeface="Lucida Sans Unicode" panose="020B0602030504020204"/>
                <a:cs typeface="Lucida Sans Unicode" panose="020B0602030504020204"/>
                <a:sym typeface="+mn-ea"/>
              </a:rPr>
              <a:t>Fishermen rely on guesswork, wasting fuel and time with unpredictable catches. They need a smart  digital tool that analyzes past data to deliver real-time, zone- specific fishing routes for maximum efficiency and profit.</a:t>
            </a:r>
            <a:r>
              <a:rPr lang="en-IN" sz="4000" spc="165" dirty="0">
                <a:solidFill>
                  <a:schemeClr val="bg1"/>
                </a:solidFill>
                <a:latin typeface="Lucida Sans Unicode" panose="020B0602030504020204"/>
                <a:cs typeface="Lucida Sans Unicode" panose="020B0602030504020204"/>
                <a:sym typeface="+mn-ea"/>
              </a:rPr>
              <a:t>  </a:t>
            </a:r>
            <a:endParaRPr lang="en-IN" sz="4000" dirty="0"/>
          </a:p>
        </p:txBody>
      </p:sp>
    </p:spTree>
  </p:cSld>
  <p:clrMapOvr>
    <a:masterClrMapping/>
  </p:clrMapOvr>
  <mc:AlternateContent xmlns:mc="http://schemas.openxmlformats.org/markup-compatibility/2006">
    <mc:Choice xmlns:p14="http://schemas.microsoft.com/office/powerpoint/2010/main" Requires="p14">
      <p:transition spd="slow" p14:dur="2000" advTm="887"/>
    </mc:Choice>
    <mc:Fallback>
      <p:transition spd="slow" advTm="8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9616" y="-2554494"/>
            <a:ext cx="7778047" cy="14401263"/>
            <a:chOff x="0" y="0"/>
            <a:chExt cx="1818648" cy="3367275"/>
          </a:xfrm>
        </p:grpSpPr>
        <p:sp>
          <p:nvSpPr>
            <p:cNvPr id="3" name="Freeform 3"/>
            <p:cNvSpPr/>
            <p:nvPr/>
          </p:nvSpPr>
          <p:spPr>
            <a:xfrm>
              <a:off x="0" y="0"/>
              <a:ext cx="1818648" cy="3367275"/>
            </a:xfrm>
            <a:custGeom>
              <a:avLst/>
              <a:gdLst/>
              <a:ahLst/>
              <a:cxnLst/>
              <a:rect l="l" t="t" r="r" b="b"/>
              <a:pathLst>
                <a:path w="1818648" h="3367275">
                  <a:moveTo>
                    <a:pt x="99536" y="0"/>
                  </a:moveTo>
                  <a:lnTo>
                    <a:pt x="1719112" y="0"/>
                  </a:lnTo>
                  <a:cubicBezTo>
                    <a:pt x="1774084" y="0"/>
                    <a:pt x="1818648" y="44564"/>
                    <a:pt x="1818648" y="99536"/>
                  </a:cubicBezTo>
                  <a:lnTo>
                    <a:pt x="1818648" y="3267740"/>
                  </a:lnTo>
                  <a:cubicBezTo>
                    <a:pt x="1818648" y="3294138"/>
                    <a:pt x="1808161" y="3319455"/>
                    <a:pt x="1789494" y="3338122"/>
                  </a:cubicBezTo>
                  <a:cubicBezTo>
                    <a:pt x="1770828" y="3356789"/>
                    <a:pt x="1745511" y="3367275"/>
                    <a:pt x="1719112" y="3367275"/>
                  </a:cubicBezTo>
                  <a:lnTo>
                    <a:pt x="99536" y="3367275"/>
                  </a:lnTo>
                  <a:cubicBezTo>
                    <a:pt x="44564" y="3367275"/>
                    <a:pt x="0" y="3322712"/>
                    <a:pt x="0" y="3267740"/>
                  </a:cubicBezTo>
                  <a:lnTo>
                    <a:pt x="0" y="99536"/>
                  </a:lnTo>
                  <a:cubicBezTo>
                    <a:pt x="0" y="44564"/>
                    <a:pt x="44564" y="0"/>
                    <a:pt x="99536" y="0"/>
                  </a:cubicBezTo>
                  <a:close/>
                </a:path>
              </a:pathLst>
            </a:custGeom>
            <a:solidFill>
              <a:srgbClr val="003C4C"/>
            </a:solidFill>
          </p:spPr>
        </p:sp>
        <p:sp>
          <p:nvSpPr>
            <p:cNvPr id="4" name="TextBox 4"/>
            <p:cNvSpPr txBox="1"/>
            <p:nvPr/>
          </p:nvSpPr>
          <p:spPr>
            <a:xfrm>
              <a:off x="0" y="-57150"/>
              <a:ext cx="1818648" cy="34244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6896015" y="8871133"/>
            <a:ext cx="406217" cy="406217"/>
          </a:xfrm>
          <a:custGeom>
            <a:avLst/>
            <a:gdLst/>
            <a:ahLst/>
            <a:cxnLst/>
            <a:rect l="l" t="t" r="r" b="b"/>
            <a:pathLst>
              <a:path w="406217" h="406217">
                <a:moveTo>
                  <a:pt x="0" y="0"/>
                </a:moveTo>
                <a:lnTo>
                  <a:pt x="406217" y="0"/>
                </a:lnTo>
                <a:lnTo>
                  <a:pt x="406217" y="406217"/>
                </a:lnTo>
                <a:lnTo>
                  <a:pt x="0" y="4062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H="1">
            <a:off x="16176267" y="8871133"/>
            <a:ext cx="406217" cy="406217"/>
          </a:xfrm>
          <a:custGeom>
            <a:avLst/>
            <a:gdLst/>
            <a:ahLst/>
            <a:cxnLst/>
            <a:rect l="l" t="t" r="r" b="b"/>
            <a:pathLst>
              <a:path w="406217" h="406217">
                <a:moveTo>
                  <a:pt x="406217" y="0"/>
                </a:moveTo>
                <a:lnTo>
                  <a:pt x="0" y="0"/>
                </a:lnTo>
                <a:lnTo>
                  <a:pt x="0" y="406217"/>
                </a:lnTo>
                <a:lnTo>
                  <a:pt x="406217" y="406217"/>
                </a:lnTo>
                <a:lnTo>
                  <a:pt x="40621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12"/>
          <p:cNvSpPr/>
          <p:nvPr/>
        </p:nvSpPr>
        <p:spPr>
          <a:xfrm>
            <a:off x="440631" y="695087"/>
            <a:ext cx="483039" cy="497512"/>
          </a:xfrm>
          <a:custGeom>
            <a:avLst/>
            <a:gdLst/>
            <a:ahLst/>
            <a:cxnLst/>
            <a:rect l="l" t="t" r="r" b="b"/>
            <a:pathLst>
              <a:path w="483039" h="497512">
                <a:moveTo>
                  <a:pt x="0" y="0"/>
                </a:moveTo>
                <a:lnTo>
                  <a:pt x="483039" y="0"/>
                </a:lnTo>
                <a:lnTo>
                  <a:pt x="483039" y="497512"/>
                </a:lnTo>
                <a:lnTo>
                  <a:pt x="0" y="497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0"/>
          <p:cNvSpPr txBox="1"/>
          <p:nvPr/>
        </p:nvSpPr>
        <p:spPr>
          <a:xfrm>
            <a:off x="616173" y="1733838"/>
            <a:ext cx="7505700" cy="7896136"/>
          </a:xfrm>
          <a:prstGeom prst="rect">
            <a:avLst/>
          </a:prstGeom>
          <a:noFill/>
        </p:spPr>
        <p:txBody>
          <a:bodyPr wrap="square" rtlCol="0">
            <a:spAutoFit/>
          </a:bodyPr>
          <a:lstStyle/>
          <a:p>
            <a:pPr>
              <a:lnSpc>
                <a:spcPct val="150000"/>
              </a:lnSpc>
            </a:pPr>
            <a:r>
              <a:rPr lang="en-US" sz="3800" dirty="0"/>
              <a:t>We propose '</a:t>
            </a:r>
            <a:r>
              <a:rPr lang="en-US" sz="3800" dirty="0" err="1"/>
              <a:t>TrawlSmart</a:t>
            </a:r>
            <a:r>
              <a:rPr lang="en-US" sz="3800" dirty="0"/>
              <a:t> AI' – a smart fishing route optimization tool designed for the Indian coastline. It combines historical catch data, sea zone mapping, and smart route logic to suggest the best fishing areas. The tool provides offline-first access, local language support and an easy-to-use visual map interface.</a:t>
            </a:r>
            <a:endParaRPr lang="en-IN" sz="3800" dirty="0"/>
          </a:p>
        </p:txBody>
      </p:sp>
      <p:grpSp>
        <p:nvGrpSpPr>
          <p:cNvPr id="5" name="Group 20">
            <a:extLst>
              <a:ext uri="{FF2B5EF4-FFF2-40B4-BE49-F238E27FC236}">
                <a16:creationId xmlns:a16="http://schemas.microsoft.com/office/drawing/2014/main" id="{A888049F-12B5-E904-823F-B7DF6ECF0D52}"/>
              </a:ext>
            </a:extLst>
          </p:cNvPr>
          <p:cNvGrpSpPr/>
          <p:nvPr/>
        </p:nvGrpSpPr>
        <p:grpSpPr>
          <a:xfrm>
            <a:off x="8458200" y="2476500"/>
            <a:ext cx="5330232" cy="5103516"/>
            <a:chOff x="0" y="0"/>
            <a:chExt cx="812800" cy="812800"/>
          </a:xfrm>
        </p:grpSpPr>
        <p:sp>
          <p:nvSpPr>
            <p:cNvPr id="6" name="Freeform 21">
              <a:extLst>
                <a:ext uri="{FF2B5EF4-FFF2-40B4-BE49-F238E27FC236}">
                  <a16:creationId xmlns:a16="http://schemas.microsoft.com/office/drawing/2014/main" id="{A107D45B-CA63-01DD-4647-32150910330C}"/>
                </a:ext>
              </a:extLst>
            </p:cNvPr>
            <p:cNvSpPr/>
            <p:nvPr/>
          </p:nvSpPr>
          <p:spPr>
            <a:xfrm>
              <a:off x="0" y="0"/>
              <a:ext cx="812800" cy="812800"/>
            </a:xfrm>
            <a:custGeom>
              <a:avLst/>
              <a:gdLst/>
              <a:ahLst/>
              <a:cxnLst/>
              <a:rect l="l" t="t" r="r" b="b"/>
              <a:pathLst>
                <a:path w="812800" h="812800">
                  <a:moveTo>
                    <a:pt x="36541" y="0"/>
                  </a:moveTo>
                  <a:lnTo>
                    <a:pt x="776259" y="0"/>
                  </a:lnTo>
                  <a:cubicBezTo>
                    <a:pt x="785950" y="0"/>
                    <a:pt x="795245" y="3850"/>
                    <a:pt x="802097" y="10703"/>
                  </a:cubicBezTo>
                  <a:cubicBezTo>
                    <a:pt x="808950" y="17555"/>
                    <a:pt x="812800" y="26850"/>
                    <a:pt x="812800" y="36541"/>
                  </a:cubicBezTo>
                  <a:lnTo>
                    <a:pt x="812800" y="776259"/>
                  </a:lnTo>
                  <a:cubicBezTo>
                    <a:pt x="812800" y="785950"/>
                    <a:pt x="808950" y="795245"/>
                    <a:pt x="802097" y="802097"/>
                  </a:cubicBezTo>
                  <a:cubicBezTo>
                    <a:pt x="795245" y="808950"/>
                    <a:pt x="785950" y="812800"/>
                    <a:pt x="776259" y="812800"/>
                  </a:cubicBezTo>
                  <a:lnTo>
                    <a:pt x="36541" y="812800"/>
                  </a:lnTo>
                  <a:cubicBezTo>
                    <a:pt x="26850" y="812800"/>
                    <a:pt x="17555" y="808950"/>
                    <a:pt x="10703" y="802097"/>
                  </a:cubicBezTo>
                  <a:cubicBezTo>
                    <a:pt x="3850" y="795245"/>
                    <a:pt x="0" y="785950"/>
                    <a:pt x="0" y="776259"/>
                  </a:cubicBezTo>
                  <a:lnTo>
                    <a:pt x="0" y="36541"/>
                  </a:lnTo>
                  <a:cubicBezTo>
                    <a:pt x="0" y="26850"/>
                    <a:pt x="3850" y="17555"/>
                    <a:pt x="10703" y="10703"/>
                  </a:cubicBezTo>
                  <a:cubicBezTo>
                    <a:pt x="17555" y="3850"/>
                    <a:pt x="26850" y="0"/>
                    <a:pt x="36541" y="0"/>
                  </a:cubicBezTo>
                  <a:close/>
                </a:path>
              </a:pathLst>
            </a:custGeom>
            <a:blipFill>
              <a:blip r:embed="rId6"/>
              <a:stretch>
                <a:fillRect l="-25471" r="-25471"/>
              </a:stretch>
            </a:blipFill>
          </p:spPr>
        </p:sp>
      </p:grpSp>
      <p:sp>
        <p:nvSpPr>
          <p:cNvPr id="9" name="TextBox 19">
            <a:extLst>
              <a:ext uri="{FF2B5EF4-FFF2-40B4-BE49-F238E27FC236}">
                <a16:creationId xmlns:a16="http://schemas.microsoft.com/office/drawing/2014/main" id="{A561A489-EB13-668D-ED40-F14AD8B300B6}"/>
              </a:ext>
            </a:extLst>
          </p:cNvPr>
          <p:cNvSpPr txBox="1"/>
          <p:nvPr/>
        </p:nvSpPr>
        <p:spPr>
          <a:xfrm>
            <a:off x="1019189" y="319065"/>
            <a:ext cx="4467211" cy="1544033"/>
          </a:xfrm>
          <a:prstGeom prst="rect">
            <a:avLst/>
          </a:prstGeom>
        </p:spPr>
        <p:txBody>
          <a:bodyPr lIns="50800" tIns="50800" rIns="50800" bIns="50800" rtlCol="0" anchor="ctr"/>
          <a:lstStyle/>
          <a:p>
            <a:pPr algn="ctr">
              <a:lnSpc>
                <a:spcPts val="2800"/>
              </a:lnSpc>
            </a:pPr>
            <a:endParaRPr/>
          </a:p>
        </p:txBody>
      </p:sp>
      <p:grpSp>
        <p:nvGrpSpPr>
          <p:cNvPr id="10" name="Group 17">
            <a:extLst>
              <a:ext uri="{FF2B5EF4-FFF2-40B4-BE49-F238E27FC236}">
                <a16:creationId xmlns:a16="http://schemas.microsoft.com/office/drawing/2014/main" id="{039531AE-2628-58FF-CDA8-52E55CB4BF4D}"/>
              </a:ext>
            </a:extLst>
          </p:cNvPr>
          <p:cNvGrpSpPr/>
          <p:nvPr/>
        </p:nvGrpSpPr>
        <p:grpSpPr>
          <a:xfrm>
            <a:off x="1089163" y="44561"/>
            <a:ext cx="5467723" cy="1544033"/>
            <a:chOff x="-14610" y="-57150"/>
            <a:chExt cx="555905" cy="237911"/>
          </a:xfrm>
        </p:grpSpPr>
        <p:sp>
          <p:nvSpPr>
            <p:cNvPr id="11" name="Freeform 18">
              <a:extLst>
                <a:ext uri="{FF2B5EF4-FFF2-40B4-BE49-F238E27FC236}">
                  <a16:creationId xmlns:a16="http://schemas.microsoft.com/office/drawing/2014/main" id="{47A2A339-D0C9-D372-C414-3061243FE806}"/>
                </a:ext>
              </a:extLst>
            </p:cNvPr>
            <p:cNvSpPr/>
            <p:nvPr/>
          </p:nvSpPr>
          <p:spPr>
            <a:xfrm>
              <a:off x="-14610" y="9634"/>
              <a:ext cx="283396" cy="143562"/>
            </a:xfrm>
            <a:custGeom>
              <a:avLst/>
              <a:gdLst/>
              <a:ahLst/>
              <a:cxnLst/>
              <a:rect l="l" t="t" r="r" b="b"/>
              <a:pathLst>
                <a:path w="541295" h="180761">
                  <a:moveTo>
                    <a:pt x="90380" y="0"/>
                  </a:moveTo>
                  <a:lnTo>
                    <a:pt x="450914" y="0"/>
                  </a:lnTo>
                  <a:cubicBezTo>
                    <a:pt x="474885" y="0"/>
                    <a:pt x="497873" y="9522"/>
                    <a:pt x="514823" y="26472"/>
                  </a:cubicBezTo>
                  <a:cubicBezTo>
                    <a:pt x="531772" y="43421"/>
                    <a:pt x="541295" y="66410"/>
                    <a:pt x="541295" y="90380"/>
                  </a:cubicBezTo>
                  <a:lnTo>
                    <a:pt x="541295" y="90380"/>
                  </a:lnTo>
                  <a:cubicBezTo>
                    <a:pt x="541295" y="114351"/>
                    <a:pt x="531772" y="137339"/>
                    <a:pt x="514823" y="154289"/>
                  </a:cubicBezTo>
                  <a:cubicBezTo>
                    <a:pt x="497873" y="171238"/>
                    <a:pt x="474885" y="180761"/>
                    <a:pt x="450914" y="180761"/>
                  </a:cubicBezTo>
                  <a:lnTo>
                    <a:pt x="90380" y="180761"/>
                  </a:lnTo>
                  <a:cubicBezTo>
                    <a:pt x="66410" y="180761"/>
                    <a:pt x="43421" y="171238"/>
                    <a:pt x="26472" y="154289"/>
                  </a:cubicBezTo>
                  <a:cubicBezTo>
                    <a:pt x="9522" y="137339"/>
                    <a:pt x="0" y="114351"/>
                    <a:pt x="0" y="90380"/>
                  </a:cubicBezTo>
                  <a:lnTo>
                    <a:pt x="0" y="90380"/>
                  </a:lnTo>
                  <a:cubicBezTo>
                    <a:pt x="0" y="66410"/>
                    <a:pt x="9522" y="43421"/>
                    <a:pt x="26472" y="26472"/>
                  </a:cubicBezTo>
                  <a:cubicBezTo>
                    <a:pt x="43421" y="9522"/>
                    <a:pt x="66410" y="0"/>
                    <a:pt x="90380" y="0"/>
                  </a:cubicBezTo>
                  <a:close/>
                </a:path>
              </a:pathLst>
            </a:custGeom>
            <a:solidFill>
              <a:srgbClr val="003C4C"/>
            </a:solidFill>
          </p:spPr>
          <p:txBody>
            <a:bodyPr/>
            <a:lstStyle/>
            <a:p>
              <a:r>
                <a:rPr lang="en-IN" sz="4800" dirty="0">
                  <a:solidFill>
                    <a:schemeClr val="bg1"/>
                  </a:solidFill>
                </a:rPr>
                <a:t>SOLUTION</a:t>
              </a:r>
            </a:p>
          </p:txBody>
        </p:sp>
        <p:sp>
          <p:nvSpPr>
            <p:cNvPr id="14" name="TextBox 19">
              <a:extLst>
                <a:ext uri="{FF2B5EF4-FFF2-40B4-BE49-F238E27FC236}">
                  <a16:creationId xmlns:a16="http://schemas.microsoft.com/office/drawing/2014/main" id="{B789817A-E6AA-42B0-400B-8DB32CC35798}"/>
                </a:ext>
              </a:extLst>
            </p:cNvPr>
            <p:cNvSpPr txBox="1"/>
            <p:nvPr/>
          </p:nvSpPr>
          <p:spPr>
            <a:xfrm>
              <a:off x="0" y="-57150"/>
              <a:ext cx="541295" cy="237911"/>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5867400" y="260392"/>
            <a:ext cx="668931" cy="743622"/>
          </a:xfrm>
          <a:custGeom>
            <a:avLst/>
            <a:gdLst/>
            <a:ahLst/>
            <a:cxnLst/>
            <a:rect l="l" t="t" r="r" b="b"/>
            <a:pathLst>
              <a:path w="483039" h="497512">
                <a:moveTo>
                  <a:pt x="0" y="0"/>
                </a:moveTo>
                <a:lnTo>
                  <a:pt x="483039" y="0"/>
                </a:lnTo>
                <a:lnTo>
                  <a:pt x="483039" y="497512"/>
                </a:lnTo>
                <a:lnTo>
                  <a:pt x="0" y="497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237045" y="2537862"/>
            <a:ext cx="5465644" cy="7749138"/>
            <a:chOff x="0" y="0"/>
            <a:chExt cx="1226696" cy="1739198"/>
          </a:xfrm>
        </p:grpSpPr>
        <p:sp>
          <p:nvSpPr>
            <p:cNvPr id="15" name="Freeform 15"/>
            <p:cNvSpPr/>
            <p:nvPr/>
          </p:nvSpPr>
          <p:spPr>
            <a:xfrm>
              <a:off x="0" y="0"/>
              <a:ext cx="1226696" cy="1739198"/>
            </a:xfrm>
            <a:custGeom>
              <a:avLst/>
              <a:gdLst/>
              <a:ahLst/>
              <a:cxnLst/>
              <a:rect l="l" t="t" r="r" b="b"/>
              <a:pathLst>
                <a:path w="1226696" h="1739198">
                  <a:moveTo>
                    <a:pt x="141647" y="0"/>
                  </a:moveTo>
                  <a:lnTo>
                    <a:pt x="1085049" y="0"/>
                  </a:lnTo>
                  <a:cubicBezTo>
                    <a:pt x="1163278" y="0"/>
                    <a:pt x="1226696" y="63418"/>
                    <a:pt x="1226696" y="141647"/>
                  </a:cubicBezTo>
                  <a:lnTo>
                    <a:pt x="1226696" y="1597551"/>
                  </a:lnTo>
                  <a:cubicBezTo>
                    <a:pt x="1226696" y="1675780"/>
                    <a:pt x="1163278" y="1739198"/>
                    <a:pt x="1085049" y="1739198"/>
                  </a:cubicBezTo>
                  <a:lnTo>
                    <a:pt x="141647" y="1739198"/>
                  </a:lnTo>
                  <a:cubicBezTo>
                    <a:pt x="63418" y="1739198"/>
                    <a:pt x="0" y="1675780"/>
                    <a:pt x="0" y="1597551"/>
                  </a:cubicBezTo>
                  <a:lnTo>
                    <a:pt x="0" y="141647"/>
                  </a:lnTo>
                  <a:cubicBezTo>
                    <a:pt x="0" y="63418"/>
                    <a:pt x="63418" y="0"/>
                    <a:pt x="141647" y="0"/>
                  </a:cubicBezTo>
                  <a:close/>
                </a:path>
              </a:pathLst>
            </a:custGeom>
            <a:solidFill>
              <a:srgbClr val="003C4C"/>
            </a:solidFill>
          </p:spPr>
        </p:sp>
        <p:sp>
          <p:nvSpPr>
            <p:cNvPr id="16" name="TextBox 16"/>
            <p:cNvSpPr txBox="1"/>
            <p:nvPr/>
          </p:nvSpPr>
          <p:spPr>
            <a:xfrm>
              <a:off x="0" y="-57150"/>
              <a:ext cx="1226696" cy="1796348"/>
            </a:xfrm>
            <a:prstGeom prst="rect">
              <a:avLst/>
            </a:prstGeom>
          </p:spPr>
          <p:txBody>
            <a:bodyPr lIns="50800" tIns="50800" rIns="50800" bIns="50800" rtlCol="0" anchor="ctr"/>
            <a:lstStyle/>
            <a:p>
              <a:pPr algn="ctr">
                <a:lnSpc>
                  <a:spcPts val="2800"/>
                </a:lnSpc>
              </a:pPr>
              <a:endParaRPr/>
            </a:p>
          </p:txBody>
        </p:sp>
      </p:grpSp>
      <p:sp>
        <p:nvSpPr>
          <p:cNvPr id="25" name="TextBox 25"/>
          <p:cNvSpPr txBox="1"/>
          <p:nvPr/>
        </p:nvSpPr>
        <p:spPr>
          <a:xfrm>
            <a:off x="9172192" y="6410484"/>
            <a:ext cx="2175327" cy="425450"/>
          </a:xfrm>
          <a:prstGeom prst="rect">
            <a:avLst/>
          </a:prstGeom>
        </p:spPr>
        <p:txBody>
          <a:bodyPr lIns="0" tIns="0" rIns="0" bIns="0" rtlCol="0" anchor="t">
            <a:spAutoFit/>
          </a:bodyPr>
          <a:lstStyle/>
          <a:p>
            <a:pPr algn="ctr">
              <a:lnSpc>
                <a:spcPts val="34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Learn More</a:t>
            </a:r>
          </a:p>
        </p:txBody>
      </p:sp>
      <p:grpSp>
        <p:nvGrpSpPr>
          <p:cNvPr id="28" name="Group 7">
            <a:extLst>
              <a:ext uri="{FF2B5EF4-FFF2-40B4-BE49-F238E27FC236}">
                <a16:creationId xmlns:a16="http://schemas.microsoft.com/office/drawing/2014/main" id="{36A6F60D-D6CE-E97A-640C-E48AB1B34DCD}"/>
              </a:ext>
            </a:extLst>
          </p:cNvPr>
          <p:cNvGrpSpPr/>
          <p:nvPr/>
        </p:nvGrpSpPr>
        <p:grpSpPr>
          <a:xfrm>
            <a:off x="6849168" y="115168"/>
            <a:ext cx="3895032" cy="989732"/>
            <a:chOff x="0" y="0"/>
            <a:chExt cx="541295" cy="180761"/>
          </a:xfrm>
        </p:grpSpPr>
        <p:sp>
          <p:nvSpPr>
            <p:cNvPr id="29" name="Freeform 8">
              <a:extLst>
                <a:ext uri="{FF2B5EF4-FFF2-40B4-BE49-F238E27FC236}">
                  <a16:creationId xmlns:a16="http://schemas.microsoft.com/office/drawing/2014/main" id="{F00A1D87-E41C-EB61-A87D-41C83308D88F}"/>
                </a:ext>
              </a:extLst>
            </p:cNvPr>
            <p:cNvSpPr/>
            <p:nvPr/>
          </p:nvSpPr>
          <p:spPr>
            <a:xfrm>
              <a:off x="0" y="0"/>
              <a:ext cx="541295" cy="180761"/>
            </a:xfrm>
            <a:custGeom>
              <a:avLst/>
              <a:gdLst/>
              <a:ahLst/>
              <a:cxnLst/>
              <a:rect l="l" t="t" r="r" b="b"/>
              <a:pathLst>
                <a:path w="541295" h="180761">
                  <a:moveTo>
                    <a:pt x="90380" y="0"/>
                  </a:moveTo>
                  <a:lnTo>
                    <a:pt x="450914" y="0"/>
                  </a:lnTo>
                  <a:cubicBezTo>
                    <a:pt x="474885" y="0"/>
                    <a:pt x="497873" y="9522"/>
                    <a:pt x="514823" y="26472"/>
                  </a:cubicBezTo>
                  <a:cubicBezTo>
                    <a:pt x="531772" y="43421"/>
                    <a:pt x="541295" y="66410"/>
                    <a:pt x="541295" y="90380"/>
                  </a:cubicBezTo>
                  <a:lnTo>
                    <a:pt x="541295" y="90380"/>
                  </a:lnTo>
                  <a:cubicBezTo>
                    <a:pt x="541295" y="114351"/>
                    <a:pt x="531772" y="137339"/>
                    <a:pt x="514823" y="154289"/>
                  </a:cubicBezTo>
                  <a:cubicBezTo>
                    <a:pt x="497873" y="171238"/>
                    <a:pt x="474885" y="180761"/>
                    <a:pt x="450914" y="180761"/>
                  </a:cubicBezTo>
                  <a:lnTo>
                    <a:pt x="90380" y="180761"/>
                  </a:lnTo>
                  <a:cubicBezTo>
                    <a:pt x="66410" y="180761"/>
                    <a:pt x="43421" y="171238"/>
                    <a:pt x="26472" y="154289"/>
                  </a:cubicBezTo>
                  <a:cubicBezTo>
                    <a:pt x="9522" y="137339"/>
                    <a:pt x="0" y="114351"/>
                    <a:pt x="0" y="90380"/>
                  </a:cubicBezTo>
                  <a:lnTo>
                    <a:pt x="0" y="90380"/>
                  </a:lnTo>
                  <a:cubicBezTo>
                    <a:pt x="0" y="66410"/>
                    <a:pt x="9522" y="43421"/>
                    <a:pt x="26472" y="26472"/>
                  </a:cubicBezTo>
                  <a:cubicBezTo>
                    <a:pt x="43421" y="9522"/>
                    <a:pt x="66410" y="0"/>
                    <a:pt x="90380" y="0"/>
                  </a:cubicBezTo>
                  <a:close/>
                </a:path>
              </a:pathLst>
            </a:custGeom>
            <a:solidFill>
              <a:srgbClr val="003C4C"/>
            </a:solidFill>
          </p:spPr>
        </p:sp>
        <p:sp>
          <p:nvSpPr>
            <p:cNvPr id="30" name="TextBox 9">
              <a:extLst>
                <a:ext uri="{FF2B5EF4-FFF2-40B4-BE49-F238E27FC236}">
                  <a16:creationId xmlns:a16="http://schemas.microsoft.com/office/drawing/2014/main" id="{126982D2-4606-D0CD-1616-32FB1FF5E5A7}"/>
                </a:ext>
              </a:extLst>
            </p:cNvPr>
            <p:cNvSpPr txBox="1"/>
            <p:nvPr/>
          </p:nvSpPr>
          <p:spPr>
            <a:xfrm>
              <a:off x="0" y="-57150"/>
              <a:ext cx="541295" cy="237911"/>
            </a:xfrm>
            <a:prstGeom prst="rect">
              <a:avLst/>
            </a:prstGeom>
          </p:spPr>
          <p:txBody>
            <a:bodyPr lIns="50800" tIns="50800" rIns="50800" bIns="50800" rtlCol="0" anchor="ctr"/>
            <a:lstStyle/>
            <a:p>
              <a:pPr algn="ctr">
                <a:lnSpc>
                  <a:spcPts val="2800"/>
                </a:lnSpc>
              </a:pPr>
              <a:endParaRPr/>
            </a:p>
          </p:txBody>
        </p:sp>
      </p:grpSp>
      <p:sp>
        <p:nvSpPr>
          <p:cNvPr id="31" name="TextBox 30">
            <a:extLst>
              <a:ext uri="{FF2B5EF4-FFF2-40B4-BE49-F238E27FC236}">
                <a16:creationId xmlns:a16="http://schemas.microsoft.com/office/drawing/2014/main" id="{0D8E95B1-2934-0EE2-ABCA-614C9A8BC4C6}"/>
              </a:ext>
            </a:extLst>
          </p:cNvPr>
          <p:cNvSpPr txBox="1"/>
          <p:nvPr/>
        </p:nvSpPr>
        <p:spPr>
          <a:xfrm>
            <a:off x="7220952" y="173017"/>
            <a:ext cx="4138857" cy="830997"/>
          </a:xfrm>
          <a:prstGeom prst="rect">
            <a:avLst/>
          </a:prstGeom>
          <a:noFill/>
        </p:spPr>
        <p:txBody>
          <a:bodyPr wrap="square" rtlCol="0">
            <a:spAutoFit/>
          </a:bodyPr>
          <a:lstStyle/>
          <a:p>
            <a:r>
              <a:rPr lang="en-IN" sz="4800" dirty="0">
                <a:solidFill>
                  <a:schemeClr val="bg1"/>
                </a:solidFill>
              </a:rPr>
              <a:t>TECH STACK</a:t>
            </a:r>
          </a:p>
        </p:txBody>
      </p:sp>
      <p:sp>
        <p:nvSpPr>
          <p:cNvPr id="32" name="TextBox 31">
            <a:extLst>
              <a:ext uri="{FF2B5EF4-FFF2-40B4-BE49-F238E27FC236}">
                <a16:creationId xmlns:a16="http://schemas.microsoft.com/office/drawing/2014/main" id="{875B26FA-4AD0-2205-6807-D49786A0F1D6}"/>
              </a:ext>
            </a:extLst>
          </p:cNvPr>
          <p:cNvSpPr txBox="1"/>
          <p:nvPr/>
        </p:nvSpPr>
        <p:spPr>
          <a:xfrm>
            <a:off x="6201865" y="1162749"/>
            <a:ext cx="11861379" cy="8899039"/>
          </a:xfrm>
          <a:prstGeom prst="rect">
            <a:avLst/>
          </a:prstGeom>
          <a:noFill/>
        </p:spPr>
        <p:txBody>
          <a:bodyPr wrap="square" rtlCol="0">
            <a:spAutoFit/>
          </a:bodyPr>
          <a:lstStyle/>
          <a:p>
            <a:pPr>
              <a:lnSpc>
                <a:spcPct val="150000"/>
              </a:lnSpc>
            </a:pPr>
            <a:r>
              <a:rPr lang="en-IN" sz="2400" b="1" dirty="0"/>
              <a:t>Languages &amp; Data</a:t>
            </a:r>
          </a:p>
          <a:p>
            <a:pPr>
              <a:lnSpc>
                <a:spcPct val="150000"/>
              </a:lnSpc>
            </a:pPr>
            <a:r>
              <a:rPr lang="en-IN" sz="2400" dirty="0"/>
              <a:t>HTML5, CSS3, JavaScript (ES6)</a:t>
            </a:r>
          </a:p>
          <a:p>
            <a:pPr>
              <a:lnSpc>
                <a:spcPct val="150000"/>
              </a:lnSpc>
            </a:pPr>
            <a:r>
              <a:rPr lang="en-IN" sz="2400" dirty="0"/>
              <a:t>JSON, </a:t>
            </a:r>
            <a:r>
              <a:rPr lang="en-IN" sz="2400" dirty="0" err="1"/>
              <a:t>GeoJSON</a:t>
            </a:r>
            <a:r>
              <a:rPr lang="en-IN" sz="2400" dirty="0"/>
              <a:t> (for zones &amp; records)</a:t>
            </a:r>
          </a:p>
          <a:p>
            <a:pPr>
              <a:lnSpc>
                <a:spcPct val="150000"/>
              </a:lnSpc>
            </a:pPr>
            <a:r>
              <a:rPr lang="en-IN" sz="2400" b="1" dirty="0"/>
              <a:t>Libraries &amp; Frameworks</a:t>
            </a:r>
          </a:p>
          <a:p>
            <a:pPr>
              <a:lnSpc>
                <a:spcPct val="150000"/>
              </a:lnSpc>
            </a:pPr>
            <a:r>
              <a:rPr lang="en-IN" sz="2400" dirty="0"/>
              <a:t>Leaflet.js – Interactive Map &amp; Marine Routes</a:t>
            </a:r>
          </a:p>
          <a:p>
            <a:pPr>
              <a:lnSpc>
                <a:spcPct val="150000"/>
              </a:lnSpc>
            </a:pPr>
            <a:r>
              <a:rPr lang="en-IN" sz="2400" dirty="0"/>
              <a:t>Bootstrap 5 – UI Components &amp; Responsiveness</a:t>
            </a:r>
          </a:p>
          <a:p>
            <a:pPr>
              <a:lnSpc>
                <a:spcPct val="150000"/>
              </a:lnSpc>
            </a:pPr>
            <a:r>
              <a:rPr lang="en-IN" sz="2400" dirty="0"/>
              <a:t>Bootstrap Icons – Visual Icons</a:t>
            </a:r>
          </a:p>
          <a:p>
            <a:pPr>
              <a:lnSpc>
                <a:spcPct val="150000"/>
              </a:lnSpc>
            </a:pPr>
            <a:r>
              <a:rPr lang="en-IN" sz="2400" dirty="0"/>
              <a:t>ResponsiveVoice.js (Optional) – Voice &amp; Language Support</a:t>
            </a:r>
          </a:p>
          <a:p>
            <a:pPr>
              <a:lnSpc>
                <a:spcPct val="150000"/>
              </a:lnSpc>
            </a:pPr>
            <a:r>
              <a:rPr lang="en-IN" sz="2400" b="1" dirty="0"/>
              <a:t>APIs &amp; Services</a:t>
            </a:r>
          </a:p>
          <a:p>
            <a:pPr>
              <a:lnSpc>
                <a:spcPct val="150000"/>
              </a:lnSpc>
            </a:pPr>
            <a:r>
              <a:rPr lang="en-IN" sz="2400" dirty="0"/>
              <a:t>OpenWeatherMap API – Real-Time Weather &amp; Wind Layers</a:t>
            </a:r>
          </a:p>
          <a:p>
            <a:pPr>
              <a:lnSpc>
                <a:spcPct val="150000"/>
              </a:lnSpc>
            </a:pPr>
            <a:r>
              <a:rPr lang="en-IN" sz="2400" dirty="0"/>
              <a:t>NASA GIBS WMS (NOAA SST) – Sea Surface Temperature Overlay</a:t>
            </a:r>
          </a:p>
          <a:p>
            <a:pPr>
              <a:lnSpc>
                <a:spcPct val="150000"/>
              </a:lnSpc>
            </a:pPr>
            <a:r>
              <a:rPr lang="en-IN" sz="2400" dirty="0"/>
              <a:t>IMD RSS Alerts – Official Indian Weather Warnings</a:t>
            </a:r>
          </a:p>
          <a:p>
            <a:pPr>
              <a:lnSpc>
                <a:spcPct val="150000"/>
              </a:lnSpc>
            </a:pPr>
            <a:r>
              <a:rPr lang="en-IN" sz="2400" dirty="0"/>
              <a:t>Browser Geolocation API – Fishermen Location Tracking</a:t>
            </a:r>
          </a:p>
          <a:p>
            <a:pPr>
              <a:lnSpc>
                <a:spcPct val="150000"/>
              </a:lnSpc>
            </a:pPr>
            <a:r>
              <a:rPr lang="en-IN" sz="2400" b="1" dirty="0"/>
              <a:t>Tools &amp; Deployment</a:t>
            </a:r>
          </a:p>
          <a:p>
            <a:pPr>
              <a:lnSpc>
                <a:spcPct val="150000"/>
              </a:lnSpc>
            </a:pPr>
            <a:r>
              <a:rPr lang="en-IN" sz="2400" dirty="0"/>
              <a:t>Firebase Hosting / GitHub Pages</a:t>
            </a:r>
          </a:p>
          <a:p>
            <a:pPr>
              <a:lnSpc>
                <a:spcPct val="150000"/>
              </a:lnSpc>
            </a:pPr>
            <a:r>
              <a:rPr lang="en-IN" sz="2400" dirty="0"/>
              <a:t>Visual Studio Code, Chrome </a:t>
            </a:r>
            <a:r>
              <a:rPr lang="en-IN" sz="2400" dirty="0" err="1"/>
              <a:t>DevTools</a:t>
            </a:r>
            <a:endParaRPr lang="en-IN" sz="2400" dirty="0"/>
          </a:p>
        </p:txBody>
      </p:sp>
      <p:grpSp>
        <p:nvGrpSpPr>
          <p:cNvPr id="36" name="Group 17">
            <a:extLst>
              <a:ext uri="{FF2B5EF4-FFF2-40B4-BE49-F238E27FC236}">
                <a16:creationId xmlns:a16="http://schemas.microsoft.com/office/drawing/2014/main" id="{A36ADFD0-4334-0B36-0287-BD3751B5C3A2}"/>
              </a:ext>
            </a:extLst>
          </p:cNvPr>
          <p:cNvGrpSpPr/>
          <p:nvPr/>
        </p:nvGrpSpPr>
        <p:grpSpPr>
          <a:xfrm>
            <a:off x="237044" y="419100"/>
            <a:ext cx="5465645" cy="5715000"/>
            <a:chOff x="0" y="0"/>
            <a:chExt cx="591170" cy="812800"/>
          </a:xfrm>
        </p:grpSpPr>
        <p:sp>
          <p:nvSpPr>
            <p:cNvPr id="37" name="Freeform 18">
              <a:extLst>
                <a:ext uri="{FF2B5EF4-FFF2-40B4-BE49-F238E27FC236}">
                  <a16:creationId xmlns:a16="http://schemas.microsoft.com/office/drawing/2014/main" id="{F846CC92-BF0D-5839-B03E-AEA348379DCE}"/>
                </a:ext>
              </a:extLst>
            </p:cNvPr>
            <p:cNvSpPr/>
            <p:nvPr/>
          </p:nvSpPr>
          <p:spPr>
            <a:xfrm>
              <a:off x="0" y="0"/>
              <a:ext cx="591170" cy="812800"/>
            </a:xfrm>
            <a:prstGeom prst="ellipse">
              <a:avLst/>
            </a:prstGeom>
            <a:blipFill>
              <a:blip r:embed="rId4"/>
              <a:stretch>
                <a:fillRect l="-10839" r="-10839"/>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992888" y="752264"/>
            <a:ext cx="238852" cy="259522"/>
          </a:xfrm>
          <a:prstGeom prst="rect">
            <a:avLst/>
          </a:prstGeom>
        </p:spPr>
        <p:txBody>
          <a:bodyPr lIns="50800" tIns="50800" rIns="50800" bIns="50800" rtlCol="0" anchor="ctr"/>
          <a:lstStyle/>
          <a:p>
            <a:pPr algn="ctr">
              <a:lnSpc>
                <a:spcPts val="2800"/>
              </a:lnSpc>
            </a:pPr>
            <a:endParaRPr/>
          </a:p>
        </p:txBody>
      </p:sp>
      <p:grpSp>
        <p:nvGrpSpPr>
          <p:cNvPr id="9" name="Group 9"/>
          <p:cNvGrpSpPr/>
          <p:nvPr/>
        </p:nvGrpSpPr>
        <p:grpSpPr>
          <a:xfrm>
            <a:off x="76200" y="-80763"/>
            <a:ext cx="6096001" cy="10253463"/>
            <a:chOff x="-114321" y="-57150"/>
            <a:chExt cx="2969108" cy="3004084"/>
          </a:xfrm>
        </p:grpSpPr>
        <p:sp>
          <p:nvSpPr>
            <p:cNvPr id="10" name="Freeform 10"/>
            <p:cNvSpPr/>
            <p:nvPr/>
          </p:nvSpPr>
          <p:spPr>
            <a:xfrm>
              <a:off x="-114321" y="0"/>
              <a:ext cx="2854787" cy="2946934"/>
            </a:xfrm>
            <a:custGeom>
              <a:avLst/>
              <a:gdLst/>
              <a:ahLst/>
              <a:cxnLst/>
              <a:rect l="l" t="t" r="r" b="b"/>
              <a:pathLst>
                <a:path w="2854787" h="2946934">
                  <a:moveTo>
                    <a:pt x="33341" y="0"/>
                  </a:moveTo>
                  <a:lnTo>
                    <a:pt x="2821446" y="0"/>
                  </a:lnTo>
                  <a:cubicBezTo>
                    <a:pt x="2839860" y="0"/>
                    <a:pt x="2854787" y="14927"/>
                    <a:pt x="2854787" y="33341"/>
                  </a:cubicBezTo>
                  <a:lnTo>
                    <a:pt x="2854787" y="2913593"/>
                  </a:lnTo>
                  <a:cubicBezTo>
                    <a:pt x="2854787" y="2922436"/>
                    <a:pt x="2851275" y="2930916"/>
                    <a:pt x="2845022" y="2937169"/>
                  </a:cubicBezTo>
                  <a:cubicBezTo>
                    <a:pt x="2838769" y="2943421"/>
                    <a:pt x="2830289" y="2946934"/>
                    <a:pt x="2821446" y="2946934"/>
                  </a:cubicBezTo>
                  <a:lnTo>
                    <a:pt x="33341" y="2946934"/>
                  </a:lnTo>
                  <a:cubicBezTo>
                    <a:pt x="24498" y="2946934"/>
                    <a:pt x="16018" y="2943421"/>
                    <a:pt x="9765" y="2937169"/>
                  </a:cubicBezTo>
                  <a:cubicBezTo>
                    <a:pt x="3513" y="2930916"/>
                    <a:pt x="0" y="2922436"/>
                    <a:pt x="0" y="2913593"/>
                  </a:cubicBezTo>
                  <a:lnTo>
                    <a:pt x="0" y="33341"/>
                  </a:lnTo>
                  <a:cubicBezTo>
                    <a:pt x="0" y="24498"/>
                    <a:pt x="3513" y="16018"/>
                    <a:pt x="9765" y="9765"/>
                  </a:cubicBezTo>
                  <a:cubicBezTo>
                    <a:pt x="16018" y="3513"/>
                    <a:pt x="24498" y="0"/>
                    <a:pt x="33341" y="0"/>
                  </a:cubicBezTo>
                  <a:close/>
                </a:path>
              </a:pathLst>
            </a:custGeom>
            <a:solidFill>
              <a:srgbClr val="003C4C"/>
            </a:solidFill>
            <a:ln cap="rnd">
              <a:noFill/>
              <a:prstDash val="solid"/>
              <a:round/>
            </a:ln>
          </p:spPr>
        </p:sp>
        <p:sp>
          <p:nvSpPr>
            <p:cNvPr id="11" name="TextBox 11"/>
            <p:cNvSpPr txBox="1"/>
            <p:nvPr/>
          </p:nvSpPr>
          <p:spPr>
            <a:xfrm>
              <a:off x="0" y="-57150"/>
              <a:ext cx="2854787" cy="3004084"/>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16896015" y="8871133"/>
            <a:ext cx="406217" cy="406217"/>
          </a:xfrm>
          <a:custGeom>
            <a:avLst/>
            <a:gdLst/>
            <a:ahLst/>
            <a:cxnLst/>
            <a:rect l="l" t="t" r="r" b="b"/>
            <a:pathLst>
              <a:path w="406217" h="406217">
                <a:moveTo>
                  <a:pt x="0" y="0"/>
                </a:moveTo>
                <a:lnTo>
                  <a:pt x="406217" y="0"/>
                </a:lnTo>
                <a:lnTo>
                  <a:pt x="406217" y="406217"/>
                </a:lnTo>
                <a:lnTo>
                  <a:pt x="0" y="4062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flipH="1">
            <a:off x="16176267" y="8871133"/>
            <a:ext cx="406217" cy="406217"/>
          </a:xfrm>
          <a:custGeom>
            <a:avLst/>
            <a:gdLst/>
            <a:ahLst/>
            <a:cxnLst/>
            <a:rect l="l" t="t" r="r" b="b"/>
            <a:pathLst>
              <a:path w="406217" h="406217">
                <a:moveTo>
                  <a:pt x="406217" y="0"/>
                </a:moveTo>
                <a:lnTo>
                  <a:pt x="0" y="0"/>
                </a:lnTo>
                <a:lnTo>
                  <a:pt x="0" y="406217"/>
                </a:lnTo>
                <a:lnTo>
                  <a:pt x="406217" y="406217"/>
                </a:lnTo>
                <a:lnTo>
                  <a:pt x="40621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12">
            <a:extLst>
              <a:ext uri="{FF2B5EF4-FFF2-40B4-BE49-F238E27FC236}">
                <a16:creationId xmlns:a16="http://schemas.microsoft.com/office/drawing/2014/main" id="{32C7BCC2-EC4D-D538-6758-08CB0DD54C97}"/>
              </a:ext>
            </a:extLst>
          </p:cNvPr>
          <p:cNvSpPr/>
          <p:nvPr/>
        </p:nvSpPr>
        <p:spPr>
          <a:xfrm>
            <a:off x="7034599" y="549898"/>
            <a:ext cx="533400" cy="664254"/>
          </a:xfrm>
          <a:custGeom>
            <a:avLst/>
            <a:gdLst/>
            <a:ahLst/>
            <a:cxnLst/>
            <a:rect l="l" t="t" r="r" b="b"/>
            <a:pathLst>
              <a:path w="483039" h="497512">
                <a:moveTo>
                  <a:pt x="0" y="0"/>
                </a:moveTo>
                <a:lnTo>
                  <a:pt x="483039" y="0"/>
                </a:lnTo>
                <a:lnTo>
                  <a:pt x="483039" y="497512"/>
                </a:lnTo>
                <a:lnTo>
                  <a:pt x="0" y="497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6" name="Group 17">
            <a:extLst>
              <a:ext uri="{FF2B5EF4-FFF2-40B4-BE49-F238E27FC236}">
                <a16:creationId xmlns:a16="http://schemas.microsoft.com/office/drawing/2014/main" id="{6AA13BF8-042A-8978-433A-BE16FFEFAD94}"/>
              </a:ext>
            </a:extLst>
          </p:cNvPr>
          <p:cNvGrpSpPr/>
          <p:nvPr/>
        </p:nvGrpSpPr>
        <p:grpSpPr>
          <a:xfrm>
            <a:off x="8098350" y="-58133"/>
            <a:ext cx="5633508" cy="1544033"/>
            <a:chOff x="0" y="-57150"/>
            <a:chExt cx="541295" cy="237911"/>
          </a:xfrm>
        </p:grpSpPr>
        <p:sp>
          <p:nvSpPr>
            <p:cNvPr id="17" name="Freeform 18">
              <a:extLst>
                <a:ext uri="{FF2B5EF4-FFF2-40B4-BE49-F238E27FC236}">
                  <a16:creationId xmlns:a16="http://schemas.microsoft.com/office/drawing/2014/main" id="{4704C79D-4568-3A70-9C41-6B6BFEFE55C8}"/>
                </a:ext>
              </a:extLst>
            </p:cNvPr>
            <p:cNvSpPr/>
            <p:nvPr/>
          </p:nvSpPr>
          <p:spPr>
            <a:xfrm>
              <a:off x="0" y="11741"/>
              <a:ext cx="541295" cy="169020"/>
            </a:xfrm>
            <a:custGeom>
              <a:avLst/>
              <a:gdLst/>
              <a:ahLst/>
              <a:cxnLst/>
              <a:rect l="l" t="t" r="r" b="b"/>
              <a:pathLst>
                <a:path w="541295" h="180761">
                  <a:moveTo>
                    <a:pt x="90380" y="0"/>
                  </a:moveTo>
                  <a:lnTo>
                    <a:pt x="450914" y="0"/>
                  </a:lnTo>
                  <a:cubicBezTo>
                    <a:pt x="474885" y="0"/>
                    <a:pt x="497873" y="9522"/>
                    <a:pt x="514823" y="26472"/>
                  </a:cubicBezTo>
                  <a:cubicBezTo>
                    <a:pt x="531772" y="43421"/>
                    <a:pt x="541295" y="66410"/>
                    <a:pt x="541295" y="90380"/>
                  </a:cubicBezTo>
                  <a:lnTo>
                    <a:pt x="541295" y="90380"/>
                  </a:lnTo>
                  <a:cubicBezTo>
                    <a:pt x="541295" y="114351"/>
                    <a:pt x="531772" y="137339"/>
                    <a:pt x="514823" y="154289"/>
                  </a:cubicBezTo>
                  <a:cubicBezTo>
                    <a:pt x="497873" y="171238"/>
                    <a:pt x="474885" y="180761"/>
                    <a:pt x="450914" y="180761"/>
                  </a:cubicBezTo>
                  <a:lnTo>
                    <a:pt x="90380" y="180761"/>
                  </a:lnTo>
                  <a:cubicBezTo>
                    <a:pt x="66410" y="180761"/>
                    <a:pt x="43421" y="171238"/>
                    <a:pt x="26472" y="154289"/>
                  </a:cubicBezTo>
                  <a:cubicBezTo>
                    <a:pt x="9522" y="137339"/>
                    <a:pt x="0" y="114351"/>
                    <a:pt x="0" y="90380"/>
                  </a:cubicBezTo>
                  <a:lnTo>
                    <a:pt x="0" y="90380"/>
                  </a:lnTo>
                  <a:cubicBezTo>
                    <a:pt x="0" y="66410"/>
                    <a:pt x="9522" y="43421"/>
                    <a:pt x="26472" y="26472"/>
                  </a:cubicBezTo>
                  <a:cubicBezTo>
                    <a:pt x="43421" y="9522"/>
                    <a:pt x="66410" y="0"/>
                    <a:pt x="90380" y="0"/>
                  </a:cubicBezTo>
                  <a:close/>
                </a:path>
              </a:pathLst>
            </a:custGeom>
            <a:solidFill>
              <a:srgbClr val="003C4C"/>
            </a:solidFill>
          </p:spPr>
        </p:sp>
        <p:sp>
          <p:nvSpPr>
            <p:cNvPr id="18" name="TextBox 19">
              <a:extLst>
                <a:ext uri="{FF2B5EF4-FFF2-40B4-BE49-F238E27FC236}">
                  <a16:creationId xmlns:a16="http://schemas.microsoft.com/office/drawing/2014/main" id="{CC911CFA-1E46-7D40-2951-C3D15F98FFFC}"/>
                </a:ext>
              </a:extLst>
            </p:cNvPr>
            <p:cNvSpPr txBox="1"/>
            <p:nvPr/>
          </p:nvSpPr>
          <p:spPr>
            <a:xfrm>
              <a:off x="0" y="-57150"/>
              <a:ext cx="541295" cy="237911"/>
            </a:xfrm>
            <a:prstGeom prst="rect">
              <a:avLst/>
            </a:prstGeom>
          </p:spPr>
          <p:txBody>
            <a:bodyPr lIns="50800" tIns="50800" rIns="50800" bIns="50800" rtlCol="0" anchor="ctr"/>
            <a:lstStyle/>
            <a:p>
              <a:pPr algn="ctr">
                <a:lnSpc>
                  <a:spcPts val="2800"/>
                </a:lnSpc>
              </a:pPr>
              <a:endParaRPr/>
            </a:p>
          </p:txBody>
        </p:sp>
      </p:grpSp>
      <p:sp>
        <p:nvSpPr>
          <p:cNvPr id="21" name="TextBox 20">
            <a:extLst>
              <a:ext uri="{FF2B5EF4-FFF2-40B4-BE49-F238E27FC236}">
                <a16:creationId xmlns:a16="http://schemas.microsoft.com/office/drawing/2014/main" id="{BE088597-A395-7C87-25A6-F19EE83CAB38}"/>
              </a:ext>
            </a:extLst>
          </p:cNvPr>
          <p:cNvSpPr txBox="1"/>
          <p:nvPr/>
        </p:nvSpPr>
        <p:spPr>
          <a:xfrm>
            <a:off x="8229600" y="516845"/>
            <a:ext cx="9144000" cy="830997"/>
          </a:xfrm>
          <a:prstGeom prst="rect">
            <a:avLst/>
          </a:prstGeom>
          <a:noFill/>
        </p:spPr>
        <p:txBody>
          <a:bodyPr wrap="square">
            <a:spAutoFit/>
          </a:bodyPr>
          <a:lstStyle/>
          <a:p>
            <a:r>
              <a:rPr lang="en-IN" sz="4800" dirty="0">
                <a:solidFill>
                  <a:schemeClr val="bg1"/>
                </a:solidFill>
              </a:rPr>
              <a:t>BUISNESS ANALYTICS</a:t>
            </a:r>
          </a:p>
        </p:txBody>
      </p:sp>
      <p:sp>
        <p:nvSpPr>
          <p:cNvPr id="22" name="TextBox 21">
            <a:extLst>
              <a:ext uri="{FF2B5EF4-FFF2-40B4-BE49-F238E27FC236}">
                <a16:creationId xmlns:a16="http://schemas.microsoft.com/office/drawing/2014/main" id="{2ADE3BB7-4521-25E4-4E39-473479A5B583}"/>
              </a:ext>
            </a:extLst>
          </p:cNvPr>
          <p:cNvSpPr txBox="1"/>
          <p:nvPr/>
        </p:nvSpPr>
        <p:spPr>
          <a:xfrm>
            <a:off x="8098350" y="1759392"/>
            <a:ext cx="9275250" cy="8330742"/>
          </a:xfrm>
          <a:prstGeom prst="rect">
            <a:avLst/>
          </a:prstGeom>
          <a:noFill/>
        </p:spPr>
        <p:txBody>
          <a:bodyPr wrap="square" rtlCol="0">
            <a:spAutoFit/>
          </a:bodyPr>
          <a:lstStyle/>
          <a:p>
            <a:pPr>
              <a:lnSpc>
                <a:spcPct val="150000"/>
              </a:lnSpc>
            </a:pPr>
            <a:r>
              <a:rPr lang="en-IN" sz="3000" b="1" dirty="0"/>
              <a:t>Real-Life Scenario:</a:t>
            </a:r>
          </a:p>
          <a:p>
            <a:pPr>
              <a:lnSpc>
                <a:spcPct val="150000"/>
              </a:lnSpc>
            </a:pPr>
            <a:r>
              <a:rPr lang="en-IN" sz="3000" dirty="0"/>
              <a:t>A coastal fisherman, uses </a:t>
            </a:r>
            <a:r>
              <a:rPr lang="en-IN" sz="3000" dirty="0" err="1"/>
              <a:t>TrawlSmart</a:t>
            </a:r>
            <a:r>
              <a:rPr lang="en-IN" sz="3000" dirty="0"/>
              <a:t> AI to:</a:t>
            </a:r>
          </a:p>
          <a:p>
            <a:pPr>
              <a:lnSpc>
                <a:spcPct val="150000"/>
              </a:lnSpc>
            </a:pPr>
            <a:r>
              <a:rPr lang="en-IN" sz="3000" dirty="0"/>
              <a:t>Get Smart Fishing Routes → Saves fuel &amp; time</a:t>
            </a:r>
          </a:p>
          <a:p>
            <a:pPr>
              <a:lnSpc>
                <a:spcPct val="150000"/>
              </a:lnSpc>
            </a:pPr>
            <a:r>
              <a:rPr lang="en-IN" sz="3000" dirty="0"/>
              <a:t>Log Daily Catches → Learns from past catch patterns</a:t>
            </a:r>
          </a:p>
          <a:p>
            <a:pPr>
              <a:lnSpc>
                <a:spcPct val="150000"/>
              </a:lnSpc>
            </a:pPr>
            <a:r>
              <a:rPr lang="en-IN" sz="3000" dirty="0"/>
              <a:t>Receive Weather Alerts → Avoids risky sea conditions</a:t>
            </a:r>
          </a:p>
          <a:p>
            <a:pPr>
              <a:lnSpc>
                <a:spcPct val="150000"/>
              </a:lnSpc>
            </a:pPr>
            <a:r>
              <a:rPr lang="en-IN" sz="3000" b="1" dirty="0"/>
              <a:t>Market Potential: </a:t>
            </a:r>
          </a:p>
          <a:p>
            <a:pPr>
              <a:lnSpc>
                <a:spcPct val="150000"/>
              </a:lnSpc>
            </a:pPr>
            <a:r>
              <a:rPr lang="en-IN" sz="3000" dirty="0"/>
              <a:t>4M+ Indian Fishermen</a:t>
            </a:r>
          </a:p>
          <a:p>
            <a:pPr>
              <a:lnSpc>
                <a:spcPct val="150000"/>
              </a:lnSpc>
            </a:pPr>
            <a:r>
              <a:rPr lang="en-IN" sz="3000" dirty="0"/>
              <a:t>Expandable to South Asia &amp; Coastal NGOs</a:t>
            </a:r>
          </a:p>
          <a:p>
            <a:pPr>
              <a:lnSpc>
                <a:spcPct val="150000"/>
              </a:lnSpc>
            </a:pPr>
            <a:r>
              <a:rPr lang="en-IN" sz="3000" b="1" dirty="0"/>
              <a:t>Scalability:</a:t>
            </a:r>
          </a:p>
          <a:p>
            <a:pPr>
              <a:lnSpc>
                <a:spcPct val="150000"/>
              </a:lnSpc>
            </a:pPr>
            <a:r>
              <a:rPr lang="en-IN" sz="3000" dirty="0"/>
              <a:t>Add more zones, features, and AI predictions</a:t>
            </a:r>
          </a:p>
          <a:p>
            <a:pPr>
              <a:lnSpc>
                <a:spcPct val="150000"/>
              </a:lnSpc>
            </a:pPr>
            <a:r>
              <a:rPr lang="en-IN" sz="3000" dirty="0"/>
              <a:t>Offline-first design with local language support</a:t>
            </a:r>
          </a:p>
          <a:p>
            <a:pPr>
              <a:lnSpc>
                <a:spcPct val="150000"/>
              </a:lnSpc>
            </a:pPr>
            <a:r>
              <a:rPr lang="en-IN" sz="3000" dirty="0"/>
              <a:t>Runs on mobile, tablet, or onboard boat devices</a:t>
            </a:r>
          </a:p>
        </p:txBody>
      </p:sp>
      <p:grpSp>
        <p:nvGrpSpPr>
          <p:cNvPr id="23" name="Group 3">
            <a:extLst>
              <a:ext uri="{FF2B5EF4-FFF2-40B4-BE49-F238E27FC236}">
                <a16:creationId xmlns:a16="http://schemas.microsoft.com/office/drawing/2014/main" id="{7C46EA21-DE16-2623-D9B7-DE839A3556A2}"/>
              </a:ext>
            </a:extLst>
          </p:cNvPr>
          <p:cNvGrpSpPr/>
          <p:nvPr/>
        </p:nvGrpSpPr>
        <p:grpSpPr>
          <a:xfrm>
            <a:off x="2209799" y="2685789"/>
            <a:ext cx="5333997" cy="5429512"/>
            <a:chOff x="-1477947" y="178053"/>
            <a:chExt cx="764027" cy="690868"/>
          </a:xfrm>
        </p:grpSpPr>
        <p:sp>
          <p:nvSpPr>
            <p:cNvPr id="27" name="Freeform 4">
              <a:extLst>
                <a:ext uri="{FF2B5EF4-FFF2-40B4-BE49-F238E27FC236}">
                  <a16:creationId xmlns:a16="http://schemas.microsoft.com/office/drawing/2014/main" id="{2CE53D38-5F47-5213-6668-B037CA23266C}"/>
                </a:ext>
              </a:extLst>
            </p:cNvPr>
            <p:cNvSpPr/>
            <p:nvPr/>
          </p:nvSpPr>
          <p:spPr>
            <a:xfrm>
              <a:off x="-1477947" y="178053"/>
              <a:ext cx="764027" cy="690868"/>
            </a:xfrm>
            <a:custGeom>
              <a:avLst/>
              <a:gdLst/>
              <a:ahLst/>
              <a:cxnLst/>
              <a:rect l="l" t="t" r="r" b="b"/>
              <a:pathLst>
                <a:path w="764027" h="690868">
                  <a:moveTo>
                    <a:pt x="22285" y="0"/>
                  </a:moveTo>
                  <a:lnTo>
                    <a:pt x="741742" y="0"/>
                  </a:lnTo>
                  <a:cubicBezTo>
                    <a:pt x="754050" y="0"/>
                    <a:pt x="764027" y="9977"/>
                    <a:pt x="764027" y="22285"/>
                  </a:cubicBezTo>
                  <a:lnTo>
                    <a:pt x="764027" y="668583"/>
                  </a:lnTo>
                  <a:cubicBezTo>
                    <a:pt x="764027" y="680891"/>
                    <a:pt x="754050" y="690868"/>
                    <a:pt x="741742" y="690868"/>
                  </a:cubicBezTo>
                  <a:lnTo>
                    <a:pt x="22285" y="690868"/>
                  </a:lnTo>
                  <a:cubicBezTo>
                    <a:pt x="9977" y="690868"/>
                    <a:pt x="0" y="680891"/>
                    <a:pt x="0" y="668583"/>
                  </a:cubicBezTo>
                  <a:lnTo>
                    <a:pt x="0" y="22285"/>
                  </a:lnTo>
                  <a:cubicBezTo>
                    <a:pt x="0" y="9977"/>
                    <a:pt x="9977" y="0"/>
                    <a:pt x="22285" y="0"/>
                  </a:cubicBezTo>
                  <a:close/>
                </a:path>
              </a:pathLst>
            </a:custGeom>
            <a:blipFill>
              <a:blip r:embed="rId6"/>
              <a:stretch>
                <a:fillRect l="-17860" r="-17860"/>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36444" y="957742"/>
            <a:ext cx="922856" cy="482960"/>
            <a:chOff x="0" y="0"/>
            <a:chExt cx="215780" cy="112925"/>
          </a:xfrm>
        </p:grpSpPr>
        <p:sp>
          <p:nvSpPr>
            <p:cNvPr id="3" name="Freeform 3"/>
            <p:cNvSpPr/>
            <p:nvPr/>
          </p:nvSpPr>
          <p:spPr>
            <a:xfrm>
              <a:off x="0" y="0"/>
              <a:ext cx="215780" cy="112925"/>
            </a:xfrm>
            <a:custGeom>
              <a:avLst/>
              <a:gdLst/>
              <a:ahLst/>
              <a:cxnLst/>
              <a:rect l="l" t="t" r="r" b="b"/>
              <a:pathLst>
                <a:path w="215780" h="112925">
                  <a:moveTo>
                    <a:pt x="56462" y="0"/>
                  </a:moveTo>
                  <a:lnTo>
                    <a:pt x="159318" y="0"/>
                  </a:lnTo>
                  <a:cubicBezTo>
                    <a:pt x="190501" y="0"/>
                    <a:pt x="215780" y="25279"/>
                    <a:pt x="215780" y="56462"/>
                  </a:cubicBezTo>
                  <a:lnTo>
                    <a:pt x="215780" y="56462"/>
                  </a:lnTo>
                  <a:cubicBezTo>
                    <a:pt x="215780" y="87646"/>
                    <a:pt x="190501" y="112925"/>
                    <a:pt x="159318" y="112925"/>
                  </a:cubicBezTo>
                  <a:lnTo>
                    <a:pt x="56462" y="112925"/>
                  </a:lnTo>
                  <a:cubicBezTo>
                    <a:pt x="25279" y="112925"/>
                    <a:pt x="0" y="87646"/>
                    <a:pt x="0" y="56462"/>
                  </a:cubicBezTo>
                  <a:lnTo>
                    <a:pt x="0" y="56462"/>
                  </a:lnTo>
                  <a:cubicBezTo>
                    <a:pt x="0" y="25279"/>
                    <a:pt x="25279" y="0"/>
                    <a:pt x="56462" y="0"/>
                  </a:cubicBezTo>
                  <a:close/>
                </a:path>
              </a:pathLst>
            </a:custGeom>
            <a:solidFill>
              <a:srgbClr val="0066C5"/>
            </a:solidFill>
          </p:spPr>
        </p:sp>
        <p:sp>
          <p:nvSpPr>
            <p:cNvPr id="4" name="TextBox 4"/>
            <p:cNvSpPr txBox="1"/>
            <p:nvPr/>
          </p:nvSpPr>
          <p:spPr>
            <a:xfrm>
              <a:off x="0" y="-57150"/>
              <a:ext cx="215780" cy="170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6863319" y="1052236"/>
            <a:ext cx="293972" cy="293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669059" y="2385023"/>
            <a:ext cx="3093082" cy="3093082"/>
            <a:chOff x="0" y="0"/>
            <a:chExt cx="812800" cy="812800"/>
          </a:xfrm>
        </p:grpSpPr>
        <p:sp>
          <p:nvSpPr>
            <p:cNvPr id="10" name="Freeform 10"/>
            <p:cNvSpPr/>
            <p:nvPr/>
          </p:nvSpPr>
          <p:spPr>
            <a:xfrm>
              <a:off x="0" y="0"/>
              <a:ext cx="812800" cy="812800"/>
            </a:xfrm>
            <a:custGeom>
              <a:avLst/>
              <a:gdLst/>
              <a:ahLst/>
              <a:cxnLst/>
              <a:rect l="l" t="t" r="r" b="b"/>
              <a:pathLst>
                <a:path w="812800" h="812800">
                  <a:moveTo>
                    <a:pt x="57569" y="0"/>
                  </a:moveTo>
                  <a:lnTo>
                    <a:pt x="755231" y="0"/>
                  </a:lnTo>
                  <a:cubicBezTo>
                    <a:pt x="787026" y="0"/>
                    <a:pt x="812800" y="25774"/>
                    <a:pt x="812800" y="57569"/>
                  </a:cubicBezTo>
                  <a:lnTo>
                    <a:pt x="812800" y="755231"/>
                  </a:lnTo>
                  <a:cubicBezTo>
                    <a:pt x="812800" y="787026"/>
                    <a:pt x="787026" y="812800"/>
                    <a:pt x="755231" y="812800"/>
                  </a:cubicBezTo>
                  <a:lnTo>
                    <a:pt x="57569" y="812800"/>
                  </a:lnTo>
                  <a:cubicBezTo>
                    <a:pt x="25774" y="812800"/>
                    <a:pt x="0" y="787026"/>
                    <a:pt x="0" y="755231"/>
                  </a:cubicBezTo>
                  <a:lnTo>
                    <a:pt x="0" y="57569"/>
                  </a:lnTo>
                  <a:cubicBezTo>
                    <a:pt x="0" y="25774"/>
                    <a:pt x="25774" y="0"/>
                    <a:pt x="57569" y="0"/>
                  </a:cubicBezTo>
                  <a:close/>
                </a:path>
              </a:pathLst>
            </a:custGeom>
            <a:blipFill>
              <a:blip r:embed="rId2"/>
              <a:stretch>
                <a:fillRect l="-25046" r="-25046"/>
              </a:stretch>
            </a:blipFill>
          </p:spPr>
        </p:sp>
      </p:grpSp>
      <p:grpSp>
        <p:nvGrpSpPr>
          <p:cNvPr id="11" name="Group 11"/>
          <p:cNvGrpSpPr/>
          <p:nvPr/>
        </p:nvGrpSpPr>
        <p:grpSpPr>
          <a:xfrm>
            <a:off x="-415945" y="6746327"/>
            <a:ext cx="19569987" cy="5654702"/>
            <a:chOff x="0" y="0"/>
            <a:chExt cx="9253752" cy="2673850"/>
          </a:xfrm>
        </p:grpSpPr>
        <p:sp>
          <p:nvSpPr>
            <p:cNvPr id="12" name="Freeform 12"/>
            <p:cNvSpPr/>
            <p:nvPr/>
          </p:nvSpPr>
          <p:spPr>
            <a:xfrm>
              <a:off x="0" y="0"/>
              <a:ext cx="9253752" cy="2673850"/>
            </a:xfrm>
            <a:custGeom>
              <a:avLst/>
              <a:gdLst/>
              <a:ahLst/>
              <a:cxnLst/>
              <a:rect l="l" t="t" r="r" b="b"/>
              <a:pathLst>
                <a:path w="9253752" h="2673850">
                  <a:moveTo>
                    <a:pt x="10286" y="0"/>
                  </a:moveTo>
                  <a:lnTo>
                    <a:pt x="9243467" y="0"/>
                  </a:lnTo>
                  <a:cubicBezTo>
                    <a:pt x="9246195" y="0"/>
                    <a:pt x="9248811" y="1084"/>
                    <a:pt x="9250740" y="3013"/>
                  </a:cubicBezTo>
                  <a:cubicBezTo>
                    <a:pt x="9252669" y="4942"/>
                    <a:pt x="9253752" y="7558"/>
                    <a:pt x="9253752" y="10286"/>
                  </a:cubicBezTo>
                  <a:lnTo>
                    <a:pt x="9253752" y="2663565"/>
                  </a:lnTo>
                  <a:cubicBezTo>
                    <a:pt x="9253752" y="2669245"/>
                    <a:pt x="9249147" y="2673850"/>
                    <a:pt x="9243467" y="2673850"/>
                  </a:cubicBezTo>
                  <a:lnTo>
                    <a:pt x="10286" y="2673850"/>
                  </a:lnTo>
                  <a:cubicBezTo>
                    <a:pt x="7558" y="2673850"/>
                    <a:pt x="4942" y="2672767"/>
                    <a:pt x="3013" y="2670838"/>
                  </a:cubicBezTo>
                  <a:cubicBezTo>
                    <a:pt x="1084" y="2668909"/>
                    <a:pt x="0" y="2666292"/>
                    <a:pt x="0" y="2663565"/>
                  </a:cubicBezTo>
                  <a:lnTo>
                    <a:pt x="0" y="10286"/>
                  </a:lnTo>
                  <a:cubicBezTo>
                    <a:pt x="0" y="7558"/>
                    <a:pt x="1084" y="4942"/>
                    <a:pt x="3013" y="3013"/>
                  </a:cubicBezTo>
                  <a:cubicBezTo>
                    <a:pt x="4942" y="1084"/>
                    <a:pt x="7558" y="0"/>
                    <a:pt x="10286" y="0"/>
                  </a:cubicBezTo>
                  <a:close/>
                </a:path>
              </a:pathLst>
            </a:custGeom>
            <a:solidFill>
              <a:srgbClr val="003C4C"/>
            </a:solidFill>
            <a:ln cap="rnd">
              <a:noFill/>
              <a:prstDash val="solid"/>
              <a:round/>
            </a:ln>
          </p:spPr>
          <p:txBody>
            <a:bodyPr/>
            <a:lstStyle/>
            <a:p>
              <a:endParaRPr lang="en-IN" dirty="0"/>
            </a:p>
          </p:txBody>
        </p:sp>
        <p:sp>
          <p:nvSpPr>
            <p:cNvPr id="13" name="TextBox 13"/>
            <p:cNvSpPr txBox="1"/>
            <p:nvPr/>
          </p:nvSpPr>
          <p:spPr>
            <a:xfrm>
              <a:off x="0" y="-57150"/>
              <a:ext cx="9253752" cy="2731000"/>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5283455" y="2385023"/>
            <a:ext cx="3093082" cy="3093082"/>
            <a:chOff x="0" y="0"/>
            <a:chExt cx="812800" cy="812800"/>
          </a:xfrm>
        </p:grpSpPr>
        <p:sp>
          <p:nvSpPr>
            <p:cNvPr id="15" name="Freeform 15"/>
            <p:cNvSpPr/>
            <p:nvPr/>
          </p:nvSpPr>
          <p:spPr>
            <a:xfrm>
              <a:off x="0" y="0"/>
              <a:ext cx="812800" cy="812800"/>
            </a:xfrm>
            <a:custGeom>
              <a:avLst/>
              <a:gdLst/>
              <a:ahLst/>
              <a:cxnLst/>
              <a:rect l="l" t="t" r="r" b="b"/>
              <a:pathLst>
                <a:path w="812800" h="812800">
                  <a:moveTo>
                    <a:pt x="57569" y="0"/>
                  </a:moveTo>
                  <a:lnTo>
                    <a:pt x="755231" y="0"/>
                  </a:lnTo>
                  <a:cubicBezTo>
                    <a:pt x="787026" y="0"/>
                    <a:pt x="812800" y="25774"/>
                    <a:pt x="812800" y="57569"/>
                  </a:cubicBezTo>
                  <a:lnTo>
                    <a:pt x="812800" y="755231"/>
                  </a:lnTo>
                  <a:cubicBezTo>
                    <a:pt x="812800" y="787026"/>
                    <a:pt x="787026" y="812800"/>
                    <a:pt x="755231" y="812800"/>
                  </a:cubicBezTo>
                  <a:lnTo>
                    <a:pt x="57569" y="812800"/>
                  </a:lnTo>
                  <a:cubicBezTo>
                    <a:pt x="25774" y="812800"/>
                    <a:pt x="0" y="787026"/>
                    <a:pt x="0" y="755231"/>
                  </a:cubicBezTo>
                  <a:lnTo>
                    <a:pt x="0" y="57569"/>
                  </a:lnTo>
                  <a:cubicBezTo>
                    <a:pt x="0" y="25774"/>
                    <a:pt x="25774" y="0"/>
                    <a:pt x="57569" y="0"/>
                  </a:cubicBezTo>
                  <a:close/>
                </a:path>
              </a:pathLst>
            </a:custGeom>
            <a:blipFill>
              <a:blip r:embed="rId3"/>
              <a:stretch>
                <a:fillRect l="-24906" r="-24906"/>
              </a:stretch>
            </a:blipFill>
          </p:spPr>
        </p:sp>
      </p:grpSp>
      <p:grpSp>
        <p:nvGrpSpPr>
          <p:cNvPr id="16" name="Group 16"/>
          <p:cNvGrpSpPr/>
          <p:nvPr/>
        </p:nvGrpSpPr>
        <p:grpSpPr>
          <a:xfrm>
            <a:off x="1669059" y="5943060"/>
            <a:ext cx="6707477" cy="2518871"/>
            <a:chOff x="0" y="0"/>
            <a:chExt cx="1762591" cy="661909"/>
          </a:xfrm>
        </p:grpSpPr>
        <p:sp>
          <p:nvSpPr>
            <p:cNvPr id="17" name="Freeform 17"/>
            <p:cNvSpPr/>
            <p:nvPr/>
          </p:nvSpPr>
          <p:spPr>
            <a:xfrm>
              <a:off x="0" y="0"/>
              <a:ext cx="1762591" cy="661909"/>
            </a:xfrm>
            <a:custGeom>
              <a:avLst/>
              <a:gdLst/>
              <a:ahLst/>
              <a:cxnLst/>
              <a:rect l="l" t="t" r="r" b="b"/>
              <a:pathLst>
                <a:path w="1762591" h="661909">
                  <a:moveTo>
                    <a:pt x="26547" y="0"/>
                  </a:moveTo>
                  <a:lnTo>
                    <a:pt x="1736044" y="0"/>
                  </a:lnTo>
                  <a:cubicBezTo>
                    <a:pt x="1750706" y="0"/>
                    <a:pt x="1762591" y="11886"/>
                    <a:pt x="1762591" y="26547"/>
                  </a:cubicBezTo>
                  <a:lnTo>
                    <a:pt x="1762591" y="635362"/>
                  </a:lnTo>
                  <a:cubicBezTo>
                    <a:pt x="1762591" y="650023"/>
                    <a:pt x="1750706" y="661909"/>
                    <a:pt x="1736044" y="661909"/>
                  </a:cubicBezTo>
                  <a:lnTo>
                    <a:pt x="26547" y="661909"/>
                  </a:lnTo>
                  <a:cubicBezTo>
                    <a:pt x="11886" y="661909"/>
                    <a:pt x="0" y="650023"/>
                    <a:pt x="0" y="635362"/>
                  </a:cubicBezTo>
                  <a:lnTo>
                    <a:pt x="0" y="26547"/>
                  </a:lnTo>
                  <a:cubicBezTo>
                    <a:pt x="0" y="11886"/>
                    <a:pt x="11886" y="0"/>
                    <a:pt x="26547" y="0"/>
                  </a:cubicBezTo>
                  <a:close/>
                </a:path>
              </a:pathLst>
            </a:custGeom>
            <a:blipFill>
              <a:blip r:embed="rId4"/>
              <a:stretch>
                <a:fillRect t="-38873" b="-38873"/>
              </a:stretch>
            </a:blipFill>
          </p:spPr>
        </p:sp>
      </p:grpSp>
      <p:sp>
        <p:nvSpPr>
          <p:cNvPr id="18" name="Freeform 18"/>
          <p:cNvSpPr/>
          <p:nvPr/>
        </p:nvSpPr>
        <p:spPr>
          <a:xfrm>
            <a:off x="16896015" y="8871133"/>
            <a:ext cx="406217" cy="406217"/>
          </a:xfrm>
          <a:custGeom>
            <a:avLst/>
            <a:gdLst/>
            <a:ahLst/>
            <a:cxnLst/>
            <a:rect l="l" t="t" r="r" b="b"/>
            <a:pathLst>
              <a:path w="406217" h="406217">
                <a:moveTo>
                  <a:pt x="0" y="0"/>
                </a:moveTo>
                <a:lnTo>
                  <a:pt x="406217" y="0"/>
                </a:lnTo>
                <a:lnTo>
                  <a:pt x="406217" y="406217"/>
                </a:lnTo>
                <a:lnTo>
                  <a:pt x="0" y="406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7315200" y="6317966"/>
            <a:ext cx="406217" cy="406217"/>
          </a:xfrm>
          <a:custGeom>
            <a:avLst/>
            <a:gdLst/>
            <a:ahLst/>
            <a:cxnLst/>
            <a:rect l="l" t="t" r="r" b="b"/>
            <a:pathLst>
              <a:path w="406217" h="406217">
                <a:moveTo>
                  <a:pt x="406217" y="0"/>
                </a:moveTo>
                <a:lnTo>
                  <a:pt x="0" y="0"/>
                </a:lnTo>
                <a:lnTo>
                  <a:pt x="0" y="406217"/>
                </a:lnTo>
                <a:lnTo>
                  <a:pt x="406217" y="406217"/>
                </a:lnTo>
                <a:lnTo>
                  <a:pt x="40621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28" name="TextBox 27">
            <a:extLst>
              <a:ext uri="{FF2B5EF4-FFF2-40B4-BE49-F238E27FC236}">
                <a16:creationId xmlns:a16="http://schemas.microsoft.com/office/drawing/2014/main" id="{2CB38B5D-E571-BE35-3E32-4D3F93F38AD1}"/>
              </a:ext>
            </a:extLst>
          </p:cNvPr>
          <p:cNvSpPr txBox="1"/>
          <p:nvPr/>
        </p:nvSpPr>
        <p:spPr>
          <a:xfrm>
            <a:off x="8763000" y="2100471"/>
            <a:ext cx="8915400" cy="1555426"/>
          </a:xfrm>
          <a:prstGeom prst="rect">
            <a:avLst/>
          </a:prstGeom>
          <a:noFill/>
        </p:spPr>
        <p:txBody>
          <a:bodyPr wrap="square" rtlCol="0">
            <a:spAutoFit/>
          </a:bodyPr>
          <a:lstStyle/>
          <a:p>
            <a:r>
              <a:rPr lang="en-US" sz="4800" dirty="0" err="1"/>
              <a:t>TrawlSmart</a:t>
            </a:r>
            <a:r>
              <a:rPr lang="en-US" sz="4800" dirty="0"/>
              <a:t> AI </a:t>
            </a:r>
            <a:r>
              <a:rPr lang="en-IN" sz="4500" dirty="0" err="1"/>
              <a:t>Youtube</a:t>
            </a:r>
            <a:r>
              <a:rPr lang="en-IN" sz="4500" dirty="0"/>
              <a:t> Link :</a:t>
            </a:r>
          </a:p>
          <a:p>
            <a:pPr>
              <a:lnSpc>
                <a:spcPct val="150000"/>
              </a:lnSpc>
            </a:pPr>
            <a:r>
              <a:rPr lang="en-IN" sz="3500" dirty="0"/>
              <a:t>https://youtu.be/3sLfHyApGxU?feature=shared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16" name="Freeform 16"/>
          <p:cNvSpPr/>
          <p:nvPr/>
        </p:nvSpPr>
        <p:spPr>
          <a:xfrm>
            <a:off x="16896015" y="8871133"/>
            <a:ext cx="406217" cy="406217"/>
          </a:xfrm>
          <a:custGeom>
            <a:avLst/>
            <a:gdLst/>
            <a:ahLst/>
            <a:cxnLst/>
            <a:rect l="l" t="t" r="r" b="b"/>
            <a:pathLst>
              <a:path w="406217" h="406217">
                <a:moveTo>
                  <a:pt x="0" y="0"/>
                </a:moveTo>
                <a:lnTo>
                  <a:pt x="406217" y="0"/>
                </a:lnTo>
                <a:lnTo>
                  <a:pt x="406217" y="406217"/>
                </a:lnTo>
                <a:lnTo>
                  <a:pt x="0" y="406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flipH="1">
            <a:off x="16176267" y="8871133"/>
            <a:ext cx="406217" cy="406217"/>
          </a:xfrm>
          <a:custGeom>
            <a:avLst/>
            <a:gdLst/>
            <a:ahLst/>
            <a:cxnLst/>
            <a:rect l="l" t="t" r="r" b="b"/>
            <a:pathLst>
              <a:path w="406217" h="406217">
                <a:moveTo>
                  <a:pt x="406217" y="0"/>
                </a:moveTo>
                <a:lnTo>
                  <a:pt x="0" y="0"/>
                </a:lnTo>
                <a:lnTo>
                  <a:pt x="0" y="406217"/>
                </a:lnTo>
                <a:lnTo>
                  <a:pt x="406217" y="406217"/>
                </a:lnTo>
                <a:lnTo>
                  <a:pt x="40621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505200" y="3291772"/>
            <a:ext cx="10746931" cy="1851728"/>
          </a:xfrm>
          <a:prstGeom prst="rect">
            <a:avLst/>
          </a:prstGeom>
        </p:spPr>
        <p:txBody>
          <a:bodyPr lIns="0" tIns="0" rIns="0" bIns="0" rtlCol="0" anchor="t">
            <a:spAutoFit/>
          </a:bodyPr>
          <a:lstStyle/>
          <a:p>
            <a:pPr algn="ctr">
              <a:lnSpc>
                <a:spcPts val="13210"/>
              </a:lnSpc>
            </a:pPr>
            <a:r>
              <a:rPr lang="en-US" sz="12345" b="1" dirty="0">
                <a:solidFill>
                  <a:srgbClr val="FFFFFF"/>
                </a:solidFill>
                <a:latin typeface="Poppins Bold" panose="00000800000000000000"/>
                <a:ea typeface="Poppins Bold" panose="00000800000000000000"/>
                <a:cs typeface="Poppins Bold" panose="00000800000000000000"/>
                <a:sym typeface="Poppins Bold" panose="00000800000000000000"/>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337</Words>
  <Application>Microsoft Office PowerPoint</Application>
  <PresentationFormat>Custom</PresentationFormat>
  <Paragraphs>44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Poppins</vt:lpstr>
      <vt:lpstr>Lucida Sans Unicode</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Ocean Presentation</dc:title>
  <dc:creator>USER</dc:creator>
  <cp:lastModifiedBy>Sujitha T</cp:lastModifiedBy>
  <cp:revision>12</cp:revision>
  <dcterms:created xsi:type="dcterms:W3CDTF">2006-08-16T00:00:00Z</dcterms:created>
  <dcterms:modified xsi:type="dcterms:W3CDTF">2025-07-18T06:29:11Z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350D8D782B3D4CE794BED43A941C34C1_13</vt:lpwstr>
  </property>
  <property fmtid="{D5CDD505-2E9C-101B-9397-08002B2CF9AE}" pid="3" name="KSOProductBuildVer">
    <vt:lpwstr>1033-12.2.0.21931</vt:lpwstr>
  </property>
</Properties>
</file>